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9" r:id="rId4"/>
    <p:sldId id="270" r:id="rId5"/>
    <p:sldId id="257" r:id="rId6"/>
    <p:sldId id="261" r:id="rId7"/>
    <p:sldId id="260" r:id="rId8"/>
    <p:sldId id="259" r:id="rId9"/>
    <p:sldId id="262" r:id="rId10"/>
    <p:sldId id="271" r:id="rId11"/>
    <p:sldId id="272" r:id="rId12"/>
    <p:sldId id="273" r:id="rId13"/>
    <p:sldId id="274" r:id="rId14"/>
    <p:sldId id="275" r:id="rId15"/>
    <p:sldId id="264" r:id="rId16"/>
    <p:sldId id="263" r:id="rId17"/>
    <p:sldId id="265" r:id="rId18"/>
    <p:sldId id="267" r:id="rId19"/>
    <p:sldId id="266" r:id="rId20"/>
    <p:sldId id="276" r:id="rId21"/>
    <p:sldId id="278" r:id="rId22"/>
    <p:sldId id="279" r:id="rId23"/>
    <p:sldId id="268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gazeta.aif.ru/data/mags/kids/143/pics/22_01_07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http://gazeta.aif.ru/data/mags/kids/143/pics/22_01_07.jp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1.jpeg"/><Relationship Id="rId7" Type="http://schemas.openxmlformats.org/officeDocument/2006/relationships/image" Target="../media/image22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H:\Documents%20and%20Settings\&#1087;&#1080;&#1086;&#1085;&#1077;&#1088;&#1099;\&#1056;&#1072;&#1073;&#1086;&#1095;&#1080;&#1081;%20&#1089;&#1090;&#1086;&#1083;\&#1055;&#1080;&#1086;&#1085;&#1077;&#1088;&#1099;%20-%20&#1075;&#1077;&#1088;&#1086;&#1080;\2.&#1050;&#1086;&#1083;&#1086;&#1082;&#1086;&#1083;&#1072;%20&#1056;&#1086;&#1089;&#1089;&#1080;&#1080;%20(-)_.mp3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3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H:\Documents%20and%20Settings\&#1087;&#1080;&#1086;&#1085;&#1077;&#1088;&#1099;\&#1056;&#1072;&#1073;&#1086;&#1095;&#1080;&#1081;%20&#1089;&#1090;&#1086;&#1083;\&#1055;&#1080;&#1086;&#1085;&#1077;&#1088;&#1099;%20-%20&#1075;&#1077;&#1088;&#1086;&#1080;\36.&#1055;&#1072;&#1084;&#1103;&#1090;&#1100;_(+).mp3" TargetMode="External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H:\Documents%20and%20Settings\&#1087;&#1080;&#1086;&#1085;&#1077;&#1088;&#1099;\&#1056;&#1072;&#1073;&#1086;&#1095;&#1080;&#1081;%20&#1089;&#1090;&#1086;&#1083;\&#1055;&#1080;&#1086;&#1085;&#1077;&#1088;&#1099;%20-%20&#1075;&#1077;&#1088;&#1086;&#1080;\25.&#1042;&#1099;&#1079;&#1099;&#1074;&#1072;&#1102;%20&#1103;%20&#1080;&#1093;%20&#1080;&#1079;%20&#1073;&#1077;&#1089;&#1089;&#1084;&#1077;&#1088;&#1090;&#1080;&#1103;%20(+)%20&#1089;&#1083;.%20&#1043;.&#1042;&#1077;&#1076;&#1077;&#1085;&#1077;&#1077;&#1074;&#1072;.mp3" TargetMode="Externa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8.png"/><Relationship Id="rId5" Type="http://schemas.openxmlformats.org/officeDocument/2006/relationships/image" Target="../media/image3.gif"/><Relationship Id="rId4" Type="http://schemas.openxmlformats.org/officeDocument/2006/relationships/oleObject" Target="../embeddings/_________Microsoft_Office_Word_97_-_20032.doc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200400"/>
            <a:ext cx="7858180" cy="322899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latin typeface="+mn-lt"/>
              </a:rPr>
              <a:t>8 февраля – День юного</a:t>
            </a:r>
            <a:br>
              <a:rPr lang="ru-RU" sz="5400" b="1" dirty="0" smtClean="0">
                <a:latin typeface="+mn-lt"/>
              </a:rPr>
            </a:br>
            <a:r>
              <a:rPr lang="ru-RU" sz="5400" b="1" dirty="0" smtClean="0">
                <a:latin typeface="+mn-lt"/>
              </a:rPr>
              <a:t>героя- антифашиста</a:t>
            </a:r>
            <a:endParaRPr lang="ru-RU" sz="54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6429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523038" y="3429000"/>
          <a:ext cx="2620962" cy="3041650"/>
        </p:xfrm>
        <a:graphic>
          <a:graphicData uri="http://schemas.openxmlformats.org/presentationml/2006/ole">
            <p:oleObj spid="_x0000_s1026" name="Document" r:id="rId3" imgW="6392662" imgH="7418787" progId="Word.Document.8">
              <p:embed/>
            </p:oleObj>
          </a:graphicData>
        </a:graphic>
      </p:graphicFrame>
      <p:sp>
        <p:nvSpPr>
          <p:cNvPr id="3075" name="TextBox 6"/>
          <p:cNvSpPr txBox="1">
            <a:spLocks noChangeArrowheads="1"/>
          </p:cNvSpPr>
          <p:nvPr/>
        </p:nvSpPr>
        <p:spPr bwMode="auto">
          <a:xfrm>
            <a:off x="785813" y="642938"/>
            <a:ext cx="5357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Витя Коробков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28596" y="1428750"/>
            <a:ext cx="10998229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400" dirty="0"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Витю война застала в пионерском лагере. </a:t>
            </a: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 Родной город занял враг, </a:t>
            </a:r>
            <a:r>
              <a:rPr lang="ru-RU" sz="2400" dirty="0" smtClean="0">
                <a:solidFill>
                  <a:srgbClr val="002060"/>
                </a:solidFill>
                <a:cs typeface="Times New Roman" pitchFamily="18" charset="0"/>
              </a:rPr>
              <a:t> но </a:t>
            </a:r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в городе</a:t>
            </a: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 действовало подполье, </a:t>
            </a:r>
            <a:r>
              <a:rPr lang="ru-RU" sz="2400" dirty="0" smtClean="0">
                <a:solidFill>
                  <a:srgbClr val="002060"/>
                </a:solidFill>
                <a:cs typeface="Times New Roman" pitchFamily="18" charset="0"/>
              </a:rPr>
              <a:t> и </a:t>
            </a:r>
            <a:endParaRPr lang="ru-RU" sz="2400" dirty="0">
              <a:solidFill>
                <a:srgbClr val="00206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Витя стал его участником. Раз </a:t>
            </a: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Витя подобрал  на улице немецкий </a:t>
            </a: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пропуск, принёс отцу в типографию.</a:t>
            </a: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 По этому образцу были напечатаны </a:t>
            </a: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пропуска для разведчиков.</a:t>
            </a: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 Витя гонял по улице обруч: </a:t>
            </a:r>
            <a:r>
              <a:rPr lang="ru-RU" sz="2400" dirty="0" smtClean="0">
                <a:solidFill>
                  <a:srgbClr val="002060"/>
                </a:solidFill>
                <a:cs typeface="Times New Roman" pitchFamily="18" charset="0"/>
              </a:rPr>
              <a:t> вроде </a:t>
            </a:r>
            <a:endParaRPr lang="ru-RU" sz="2400" dirty="0">
              <a:solidFill>
                <a:srgbClr val="00206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б</a:t>
            </a:r>
            <a:r>
              <a:rPr lang="ru-RU" sz="2400" dirty="0" smtClean="0">
                <a:solidFill>
                  <a:srgbClr val="002060"/>
                </a:solidFill>
                <a:cs typeface="Times New Roman" pitchFamily="18" charset="0"/>
              </a:rPr>
              <a:t>ы  </a:t>
            </a:r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играл</a:t>
            </a:r>
            <a:r>
              <a:rPr lang="ru-RU" sz="2400" dirty="0" smtClean="0">
                <a:solidFill>
                  <a:srgbClr val="002060"/>
                </a:solidFill>
                <a:cs typeface="Times New Roman" pitchFamily="18" charset="0"/>
              </a:rPr>
              <a:t>,  </a:t>
            </a:r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а сам  замечал  танки в </a:t>
            </a: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укрытиях,  пулемёты, </a:t>
            </a:r>
            <a:r>
              <a:rPr lang="ru-RU" sz="2400" dirty="0" smtClean="0">
                <a:solidFill>
                  <a:srgbClr val="002060"/>
                </a:solidFill>
                <a:cs typeface="Times New Roman" pitchFamily="18" charset="0"/>
              </a:rPr>
              <a:t> где </a:t>
            </a:r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и сколько</a:t>
            </a: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разместилось немецких солдат</a:t>
            </a:r>
            <a:r>
              <a:rPr lang="ru-RU" sz="2400">
                <a:solidFill>
                  <a:srgbClr val="002060"/>
                </a:solidFill>
                <a:cs typeface="Times New Roman" pitchFamily="18" charset="0"/>
              </a:rPr>
              <a:t>. </a:t>
            </a:r>
            <a:r>
              <a:rPr lang="ru-RU" sz="2400" smtClean="0">
                <a:solidFill>
                  <a:srgbClr val="002060"/>
                </a:solidFill>
                <a:cs typeface="Times New Roman" pitchFamily="18" charset="0"/>
              </a:rPr>
              <a:t> И</a:t>
            </a:r>
            <a:endParaRPr lang="ru-RU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всё, что узнавал,  передавал </a:t>
            </a:r>
          </a:p>
          <a:p>
            <a:pPr eaLnBrk="0" hangingPunct="0"/>
            <a:r>
              <a:rPr lang="ru-RU" sz="2400" dirty="0">
                <a:solidFill>
                  <a:srgbClr val="002060"/>
                </a:solidFill>
                <a:cs typeface="Times New Roman" pitchFamily="18" charset="0"/>
              </a:rPr>
              <a:t>партизанам.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D:\Мои документы2\Пионеры-герои\tn_00Вася Коробк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930650"/>
            <a:ext cx="2286000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000125" y="0"/>
            <a:ext cx="4714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Вася </a:t>
            </a:r>
            <a:r>
              <a:rPr lang="ru-RU" sz="3600" b="1" dirty="0" err="1">
                <a:solidFill>
                  <a:srgbClr val="C00000"/>
                </a:solidFill>
              </a:rPr>
              <a:t>Коробко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4340" name="Прямоугольник 3"/>
          <p:cNvSpPr>
            <a:spLocks noChangeArrowheads="1"/>
          </p:cNvSpPr>
          <p:nvPr/>
        </p:nvSpPr>
        <p:spPr bwMode="auto">
          <a:xfrm>
            <a:off x="285720" y="571500"/>
            <a:ext cx="7358093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002060"/>
                </a:solidFill>
              </a:rPr>
              <a:t>Черниговщина</a:t>
            </a:r>
            <a:r>
              <a:rPr lang="ru-RU" sz="2000" dirty="0">
                <a:solidFill>
                  <a:srgbClr val="002060"/>
                </a:solidFill>
              </a:rPr>
              <a:t>. Фронт подошел вплотную к селу Погорельцы. На окраине, прикрывая отход наших частей, оборону держала рота. Патроны бойцам подносил мальчик. Звали его Вася </a:t>
            </a:r>
            <a:r>
              <a:rPr lang="ru-RU" sz="2000" dirty="0" err="1">
                <a:solidFill>
                  <a:srgbClr val="002060"/>
                </a:solidFill>
              </a:rPr>
              <a:t>Коробко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   Ночь. К зданию школы, занятому фашистами, подкрадывается Вася.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   Он пробирается в пионерскую комнату, выносит пионерское знамя и надежно прячет его.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   Окраина села. Под мостом - Вася. Он вытаскивает железные скобы, подпиливает сваи, а на рассвете и укрытия наблюдает, как рушится мост под тяжестью фашистского </a:t>
            </a:r>
            <a:r>
              <a:rPr lang="ru-RU" sz="2000" dirty="0" err="1">
                <a:solidFill>
                  <a:srgbClr val="002060"/>
                </a:solidFill>
              </a:rPr>
              <a:t>БТРа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Партизаны убедились, что Васе можно доверять, и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поручили </a:t>
            </a:r>
            <a:r>
              <a:rPr lang="ru-RU" sz="2000" dirty="0">
                <a:solidFill>
                  <a:srgbClr val="002060"/>
                </a:solidFill>
              </a:rPr>
              <a:t>ему серьезное дело: стать раз</a:t>
            </a:r>
          </a:p>
          <a:p>
            <a:r>
              <a:rPr lang="ru-RU" sz="2000" dirty="0" err="1">
                <a:solidFill>
                  <a:srgbClr val="002060"/>
                </a:solidFill>
              </a:rPr>
              <a:t>ведчиком</a:t>
            </a:r>
            <a:r>
              <a:rPr lang="ru-RU" sz="2000" dirty="0">
                <a:solidFill>
                  <a:srgbClr val="002060"/>
                </a:solidFill>
              </a:rPr>
              <a:t> в логове врага. В штабе фашистов 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он топит печи, колет дрова, а сам присматривается, </a:t>
            </a:r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запоминает</a:t>
            </a:r>
            <a:r>
              <a:rPr lang="ru-RU" sz="2000" dirty="0">
                <a:solidFill>
                  <a:srgbClr val="002060"/>
                </a:solidFill>
              </a:rPr>
              <a:t>, передает партизанам сведения. 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/>
              <a:t>   </a:t>
            </a:r>
            <a:br>
              <a:rPr lang="ru-RU" sz="2000" dirty="0"/>
            </a:br>
            <a:r>
              <a:rPr lang="ru-RU" sz="2000" dirty="0"/>
              <a:t>   </a:t>
            </a:r>
            <a:br>
              <a:rPr lang="ru-RU" sz="2000" dirty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928688" y="857232"/>
            <a:ext cx="821531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Каратели, задумавшие истребить партизан, заставили мальчика вести их в лес. Но Вася вывел гитлеровцев к засаде полицаев. Гитлеровцы, в темноте приняв их за партизан, открыли бешеный огонь, перебили всех полицаев и сами понесли большие потери.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   Вместе с партизанами Вася уничтожил девять эшелонов, сотни гитлеровцев. В одном из боев он был сражен вражеской пулей. Своего маленького героя, прожившего короткую, но такую яркую </a:t>
            </a:r>
            <a:r>
              <a:rPr lang="ru-RU" sz="2000" b="1" dirty="0" smtClean="0">
                <a:solidFill>
                  <a:srgbClr val="002060"/>
                </a:solidFill>
              </a:rPr>
              <a:t>жизнь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</a:rPr>
              <a:t>Родина </a:t>
            </a:r>
            <a:r>
              <a:rPr lang="ru-RU" sz="2000" b="1" i="1" dirty="0">
                <a:solidFill>
                  <a:srgbClr val="FF0000"/>
                </a:solidFill>
                <a:latin typeface="Arial" pitchFamily="34" charset="0"/>
              </a:rPr>
              <a:t>наградила орденами Ленина, Красного Знамени, Отечественной войны 1 степени, медалью "Партизану Отечественной войны" 1 степени.</a:t>
            </a:r>
            <a:r>
              <a:rPr lang="ru-RU" sz="2000" b="1" dirty="0">
                <a:latin typeface="Arial" pitchFamily="34" charset="0"/>
              </a:rPr>
              <a:t/>
            </a:r>
            <a:br>
              <a:rPr lang="ru-RU" sz="2000" b="1" dirty="0">
                <a:latin typeface="Arial" pitchFamily="34" charset="0"/>
              </a:rPr>
            </a:br>
            <a:r>
              <a:rPr lang="ru-RU" sz="2000" b="1" dirty="0">
                <a:latin typeface="Arial" pitchFamily="34" charset="0"/>
              </a:rPr>
              <a:t>   </a:t>
            </a:r>
            <a:br>
              <a:rPr lang="ru-RU" sz="2000" b="1" dirty="0">
                <a:latin typeface="Arial" pitchFamily="34" charset="0"/>
              </a:rPr>
            </a:br>
            <a:r>
              <a:rPr lang="ru-RU" sz="2000" b="1" dirty="0">
                <a:latin typeface="Arial" pitchFamily="34" charset="0"/>
              </a:rPr>
              <a:t>   </a:t>
            </a:r>
          </a:p>
        </p:txBody>
      </p:sp>
      <p:pic>
        <p:nvPicPr>
          <p:cNvPr id="15363" name="Picture 4" descr="D:\Мои документы2\Пионеры-герои\1f4ef5adafd6cdc3d3f3610f4aae575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00563"/>
            <a:ext cx="731838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-main-pic" descr="Картинка 3 из 19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6643688" y="3714750"/>
            <a:ext cx="2214562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428625" y="1357313"/>
            <a:ext cx="828675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 </a:t>
            </a:r>
            <a:r>
              <a:rPr lang="ru-RU" dirty="0">
                <a:solidFill>
                  <a:srgbClr val="002060"/>
                </a:solidFill>
              </a:rPr>
              <a:t>  </a:t>
            </a:r>
            <a:r>
              <a:rPr lang="ru-RU" sz="2000" dirty="0">
                <a:solidFill>
                  <a:srgbClr val="002060"/>
                </a:solidFill>
              </a:rPr>
              <a:t>Свой героический путь борьбы с фашистами пионер Витя Хоменко прошел в подпольной организации "Николаевский центр".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   ...В школе по немецкому у Вити было "отлично", и подпольщики поручили пионеру устроится в офицерскую столовую. Он мыл посуду, случалось, обслуживал офицеров в зале и прислушивался к их разговорам. В пьяных спорах фашисты</a:t>
            </a:r>
          </a:p>
          <a:p>
            <a:r>
              <a:rPr lang="ru-RU" sz="2000" dirty="0">
                <a:solidFill>
                  <a:srgbClr val="002060"/>
                </a:solidFill>
              </a:rPr>
              <a:t> выбалтывали сведения, которые очень 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интересовали "Николаевский центр".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   Быстрого, смышленого мальчишку</a:t>
            </a:r>
          </a:p>
          <a:p>
            <a:r>
              <a:rPr lang="ru-RU" sz="2000" dirty="0">
                <a:solidFill>
                  <a:srgbClr val="002060"/>
                </a:solidFill>
              </a:rPr>
              <a:t> офицеры стали посылать с поручениями, 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а вскоре и вовсе сделали посыльным при</a:t>
            </a:r>
          </a:p>
          <a:p>
            <a:r>
              <a:rPr lang="ru-RU" sz="2000" dirty="0">
                <a:solidFill>
                  <a:srgbClr val="002060"/>
                </a:solidFill>
              </a:rPr>
              <a:t> штабе. Им и в голову не могло прийти,</a:t>
            </a:r>
          </a:p>
          <a:p>
            <a:r>
              <a:rPr lang="ru-RU" sz="2000" dirty="0">
                <a:solidFill>
                  <a:srgbClr val="002060"/>
                </a:solidFill>
              </a:rPr>
              <a:t> что самые секретные пакеты первыми </a:t>
            </a:r>
          </a:p>
          <a:p>
            <a:r>
              <a:rPr lang="ru-RU" sz="2000" dirty="0">
                <a:solidFill>
                  <a:srgbClr val="002060"/>
                </a:solidFill>
              </a:rPr>
              <a:t>читали подпольщики на явке...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 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  .</a:t>
            </a:r>
            <a:br>
              <a:rPr lang="ru-RU" sz="2000" dirty="0"/>
            </a:br>
            <a:r>
              <a:rPr lang="ru-RU" sz="2000" dirty="0"/>
              <a:t>   </a:t>
            </a:r>
            <a:br>
              <a:rPr lang="ru-RU" sz="2000" dirty="0"/>
            </a:br>
            <a:r>
              <a:rPr lang="ru-RU" sz="2000" dirty="0"/>
              <a:t>   </a:t>
            </a:r>
            <a:br>
              <a:rPr lang="ru-RU" sz="2000" dirty="0"/>
            </a:br>
            <a:endParaRPr lang="ru-RU" dirty="0"/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1500188" y="428625"/>
            <a:ext cx="4357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Витя Хоменко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0" y="2571750"/>
            <a:ext cx="885828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Вернувшись в Николаев, ребята доставили подпольщикам радиопередатчик, взрывчатку, оружие. И снова борьба без страха и колебания. 5 декабря 1942 года были схвачены фашистами и казнены десять подпольщиков. Среди них два мальчика - Шура </a:t>
            </a:r>
            <a:r>
              <a:rPr lang="ru-RU" sz="2000" b="1" dirty="0" err="1">
                <a:solidFill>
                  <a:srgbClr val="002060"/>
                </a:solidFill>
              </a:rPr>
              <a:t>Кобер</a:t>
            </a:r>
            <a:r>
              <a:rPr lang="ru-RU" sz="2000" b="1" dirty="0">
                <a:solidFill>
                  <a:srgbClr val="002060"/>
                </a:solidFill>
              </a:rPr>
              <a:t> и Витя Хоменко. </a:t>
            </a:r>
            <a:endParaRPr lang="ru-RU" sz="2000" b="1" i="1" dirty="0" smtClean="0">
              <a:solidFill>
                <a:srgbClr val="002060"/>
              </a:solidFill>
              <a:latin typeface="Arial" pitchFamily="34" charset="0"/>
            </a:endParaRPr>
          </a:p>
          <a:p>
            <a:pPr algn="ctr"/>
            <a:endParaRPr lang="ru-RU" sz="2000" b="1" i="1" dirty="0" smtClean="0">
              <a:solidFill>
                <a:srgbClr val="002060"/>
              </a:solidFill>
              <a:latin typeface="Arial" pitchFamily="34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</a:rPr>
              <a:t>Они </a:t>
            </a:r>
            <a:r>
              <a:rPr lang="ru-RU" sz="2000" b="1" i="1" dirty="0">
                <a:solidFill>
                  <a:srgbClr val="FF0000"/>
                </a:solidFill>
                <a:latin typeface="Arial" pitchFamily="34" charset="0"/>
              </a:rPr>
              <a:t>жили героями и погибли как герои.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</a:rPr>
              <a:t/>
            </a:r>
            <a:br>
              <a:rPr lang="ru-RU" b="1" i="1" dirty="0">
                <a:solidFill>
                  <a:srgbClr val="FF0000"/>
                </a:solidFill>
                <a:latin typeface="Arial" pitchFamily="34" charset="0"/>
              </a:rPr>
            </a:br>
            <a:r>
              <a:rPr lang="ru-RU" b="1" i="1" dirty="0">
                <a:solidFill>
                  <a:srgbClr val="FF0000"/>
                </a:solidFill>
                <a:latin typeface="Arial" pitchFamily="34" charset="0"/>
              </a:rPr>
              <a:t>   Орденом </a:t>
            </a:r>
            <a:r>
              <a:rPr lang="ru-RU" sz="2000" b="1" i="1" dirty="0">
                <a:solidFill>
                  <a:srgbClr val="FF0000"/>
                </a:solidFill>
                <a:latin typeface="Arial" pitchFamily="34" charset="0"/>
              </a:rPr>
              <a:t>Отечественной войны 1 степени </a:t>
            </a:r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</a:rPr>
              <a:t>– посмертно- наградила </a:t>
            </a:r>
            <a:r>
              <a:rPr lang="ru-RU" sz="2000" b="1" i="1" dirty="0">
                <a:solidFill>
                  <a:srgbClr val="FF0000"/>
                </a:solidFill>
                <a:latin typeface="Arial" pitchFamily="34" charset="0"/>
              </a:rPr>
              <a:t>Родина своего бесстрашного сына.</a:t>
            </a:r>
            <a:r>
              <a:rPr lang="ru-RU" sz="2000" b="1" dirty="0">
                <a:latin typeface="Arial" pitchFamily="34" charset="0"/>
              </a:rPr>
              <a:t/>
            </a:r>
            <a:br>
              <a:rPr lang="ru-RU" sz="2000" b="1" dirty="0">
                <a:latin typeface="Arial" pitchFamily="34" charset="0"/>
              </a:rPr>
            </a:br>
            <a:r>
              <a:rPr lang="ru-RU" sz="2000" b="1" dirty="0"/>
              <a:t>   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   </a:t>
            </a:r>
            <a:br>
              <a:rPr lang="ru-RU" sz="2400" b="1" dirty="0"/>
            </a:br>
            <a:endParaRPr lang="ru-RU" sz="2400" b="1" dirty="0"/>
          </a:p>
        </p:txBody>
      </p:sp>
      <p:pic>
        <p:nvPicPr>
          <p:cNvPr id="20483" name="Picture 4" descr="D:\Мои документы2\Пионеры-герои\1f4ef5adafd6cdc3d3f3610f4aae575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4572000"/>
            <a:ext cx="731837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Прямоугольник 3"/>
          <p:cNvSpPr>
            <a:spLocks noChangeArrowheads="1"/>
          </p:cNvSpPr>
          <p:nvPr/>
        </p:nvSpPr>
        <p:spPr bwMode="auto">
          <a:xfrm>
            <a:off x="357188" y="714375"/>
            <a:ext cx="78581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</a:rPr>
              <a:t>Вместе с Шурой </a:t>
            </a:r>
            <a:r>
              <a:rPr lang="ru-RU" sz="2000" dirty="0" err="1">
                <a:solidFill>
                  <a:srgbClr val="002060"/>
                </a:solidFill>
              </a:rPr>
              <a:t>Кобером</a:t>
            </a:r>
            <a:r>
              <a:rPr lang="ru-RU" sz="2000" dirty="0">
                <a:solidFill>
                  <a:srgbClr val="002060"/>
                </a:solidFill>
              </a:rPr>
              <a:t> Витя получил задание перейти линию фронта, чтобы установить связь с Москвой. В Москве, в штабе партизанского движения, они доложили обстановку и рассказали о том, что наблюдали в пути.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928794" y="0"/>
            <a:ext cx="7215206" cy="685800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Их судьбы похожи, как капли воды. Прерванная войной учеба, клятва мстить оккупантам до последнего вздоха, партизанские будни, разведывательные рейды по вражеским тылам, засады, взрывы эшелонов… Разве что смерть была разной. Кому-то выпадала </a:t>
            </a:r>
            <a:r>
              <a:rPr lang="ru-RU" sz="2200" b="1" dirty="0" err="1" smtClean="0">
                <a:solidFill>
                  <a:srgbClr val="002060"/>
                </a:solidFill>
              </a:rPr>
              <a:t>прилюдная</a:t>
            </a:r>
            <a:r>
              <a:rPr lang="ru-RU" sz="2200" b="1" dirty="0" smtClean="0">
                <a:solidFill>
                  <a:srgbClr val="002060"/>
                </a:solidFill>
              </a:rPr>
              <a:t> казнь, кому-то выстрел в затылок в глухом подвале. </a:t>
            </a:r>
          </a:p>
          <a:p>
            <a:pPr algn="ctr"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   Была партизанкой-разведчицей. Выведывала расположение вражеских батарей, считала машины, двигавшиеся по большаку в сторону фронта, запоминала, какие поезда, с каким грузом приходят на станцию Пустошка. Лару выдал предатель. Гестаповцы не делали скидок на возраст — после бесплодного допроса девочку расстреляли.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Это случилось 4 ноября 1943 года. Посмертно награждена орденом Отечественной войны I степени. </a:t>
            </a:r>
          </a:p>
          <a:p>
            <a:endParaRPr lang="ru-RU" dirty="0"/>
          </a:p>
        </p:txBody>
      </p:sp>
      <p:pic>
        <p:nvPicPr>
          <p:cNvPr id="4" name="Рисунок 3" descr="http://gazeta.aif.ru/data/mags/kids/143/pics/22_01_1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050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J:\пионерыгерои\орден отеч. войн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695" y="3286124"/>
            <a:ext cx="1763343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14546" y="0"/>
            <a:ext cx="6929454" cy="685800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О нем рассказывали легенды: как водил за нос целый отряд гитлеровцев, выслеживающих партизан в крымских каменоломнях; как проскальзывал тенью мимо усиленных постов врага; как мог запомнить с точностью до одного солдата численность сразу нескольких гитлеровских подразделений, расположенных в разных местах… </a:t>
            </a:r>
          </a:p>
          <a:p>
            <a:pPr algn="ctr"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    Он был любимцем партизан, их общим сыном. Но война есть война, она не щадит ни взрослых, ни детей. </a:t>
            </a:r>
          </a:p>
          <a:p>
            <a:pPr algn="ctr"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    Юный разведчик погиб, подорвавшись на фашистской мине, когда возвращался с очередного задания</a:t>
            </a:r>
            <a:r>
              <a:rPr lang="ru-RU" b="1" dirty="0" smtClean="0"/>
              <a:t>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Командующий Крымским фронтом, узнав о его гибели, отдал приказ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наградить посмертно юного патриота орденом Красного Знамени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</a:p>
          <a:p>
            <a:endParaRPr lang="ru-RU" dirty="0"/>
          </a:p>
        </p:txBody>
      </p:sp>
      <p:pic>
        <p:nvPicPr>
          <p:cNvPr id="4" name="Рисунок 3" descr="http://gazeta.aif.ru/data/mags/kids/143/pics/22_01_1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3812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J:\пионерыгерои\орден красного знамени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357562"/>
            <a:ext cx="1371951" cy="1582317"/>
          </a:xfrm>
          <a:prstGeom prst="rect">
            <a:avLst/>
          </a:prstGeom>
          <a:noFill/>
        </p:spPr>
      </p:pic>
      <p:pic>
        <p:nvPicPr>
          <p:cNvPr id="6" name="Picture 2" descr="J:\пионерыгерои\орден красного знамени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310" y="3509962"/>
            <a:ext cx="1371951" cy="15823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Их жизнь и подвиг стали сюжетами для фильмов. Назовите их имена.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gazeta.aif.ru/data/mags/kids/143/pics/22_01_10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643182"/>
            <a:ext cx="23812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azeta.aif.ru/data/mags/kids/143/pics/22_01_1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643182"/>
            <a:ext cx="21050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000232" y="5500702"/>
            <a:ext cx="1928826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Володя</a:t>
            </a:r>
          </a:p>
          <a:p>
            <a:pPr algn="ctr"/>
            <a:r>
              <a:rPr lang="ru-RU" b="1" dirty="0" smtClean="0"/>
              <a:t>Дубинин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43636" y="5572140"/>
            <a:ext cx="1928826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Лара</a:t>
            </a:r>
          </a:p>
          <a:p>
            <a:pPr algn="ctr"/>
            <a:r>
              <a:rPr lang="ru-RU" b="1" dirty="0" smtClean="0"/>
              <a:t>Михеенко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Девочка из блокадного Ленинграда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488" y="1447800"/>
            <a:ext cx="6286512" cy="519591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Она жила в блокадном Ленинграде. Умирая от голода,  отдавала последние крошки хлеба другим людям, из последних сил носила песок и воду на городские чердаки, чтобы было чем тушить зажигательные бомбы.  Вела дневник, в котором рассказывала о том, как умирала от голода, холода, болезней ее семья. Последняя страничка дневника осталась недописанной.</a:t>
            </a:r>
          </a:p>
          <a:p>
            <a:endParaRPr lang="ru-RU" dirty="0"/>
          </a:p>
        </p:txBody>
      </p:sp>
      <p:pic>
        <p:nvPicPr>
          <p:cNvPr id="2051" name="Picture 3" descr="http://im8-tub.yandex.net/i?id=21150795&amp;tov=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250" y="1500174"/>
            <a:ext cx="3113615" cy="2357454"/>
          </a:xfrm>
          <a:prstGeom prst="rect">
            <a:avLst/>
          </a:prstGeom>
          <a:noFill/>
        </p:spPr>
      </p:pic>
      <p:pic>
        <p:nvPicPr>
          <p:cNvPr id="2053" name="Picture 5" descr="http://im3-tub.yandex.net/i?id=22706766&amp;tov=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3380"/>
            <a:ext cx="3080760" cy="20717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3500438"/>
            <a:ext cx="1928826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Таня</a:t>
            </a:r>
          </a:p>
          <a:p>
            <a:pPr algn="ctr"/>
            <a:r>
              <a:rPr lang="ru-RU" b="1" dirty="0" smtClean="0"/>
              <a:t>Савичева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Почему 8 февраля стало Днём юного героя-антифашиста?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gazeta.aif.ru/data/mags/kids/143/pics/22_01_06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285860"/>
            <a:ext cx="164307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azeta.aif.ru/data/mags/kids/143/pics/22_01_0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000504"/>
            <a:ext cx="157163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azeta.aif.ru/data/mags/kids/143/pics/22_01_08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1357298"/>
            <a:ext cx="1643074" cy="18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gazeta.aif.ru/data/mags/kids/143/pics/22_01_09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4000504"/>
            <a:ext cx="142876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gazeta.aif.ru/data/mags/kids/143/pics/22_01_11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1142984"/>
            <a:ext cx="150019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gazeta.aif.ru/data/mags/kids/143/pics/22_01_12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6" y="4000504"/>
            <a:ext cx="142876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gazeta.aif.ru/data/mags/kids/143/pics/22_01_13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16" y="1000108"/>
            <a:ext cx="150019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gazeta.aif.ru/data/mags/kids/143/pics/22_01_16.jp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6578" y="3929066"/>
            <a:ext cx="164307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24397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3143248"/>
            <a:ext cx="185738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Саша</a:t>
            </a:r>
          </a:p>
          <a:p>
            <a:pPr algn="ctr"/>
            <a:r>
              <a:rPr lang="ru-RU" b="1" dirty="0" smtClean="0"/>
              <a:t> Ковалёв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357422" y="3214686"/>
            <a:ext cx="185738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Галя </a:t>
            </a:r>
          </a:p>
          <a:p>
            <a:pPr algn="ctr"/>
            <a:r>
              <a:rPr lang="ru-RU" b="1" dirty="0" smtClean="0"/>
              <a:t>Комлева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214686"/>
            <a:ext cx="185738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Василий </a:t>
            </a:r>
            <a:r>
              <a:rPr lang="ru-RU" b="1" dirty="0" err="1" smtClean="0"/>
              <a:t>Коробко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715140" y="3214686"/>
            <a:ext cx="185738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Маркс</a:t>
            </a:r>
          </a:p>
          <a:p>
            <a:pPr algn="ctr"/>
            <a:r>
              <a:rPr lang="ru-RU" b="1" dirty="0" smtClean="0"/>
              <a:t> Кротов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57158" y="6000768"/>
            <a:ext cx="185738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Витя</a:t>
            </a:r>
          </a:p>
          <a:p>
            <a:pPr algn="ctr"/>
            <a:r>
              <a:rPr lang="ru-RU" b="1" dirty="0" smtClean="0"/>
              <a:t> Хоменко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428860" y="6000768"/>
            <a:ext cx="185738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Юта</a:t>
            </a:r>
          </a:p>
          <a:p>
            <a:pPr algn="ctr"/>
            <a:r>
              <a:rPr lang="ru-RU" b="1" dirty="0" smtClean="0"/>
              <a:t> </a:t>
            </a:r>
            <a:r>
              <a:rPr lang="ru-RU" b="1" dirty="0" err="1" smtClean="0"/>
              <a:t>Бондаровская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6000768"/>
            <a:ext cx="185738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Нина</a:t>
            </a:r>
          </a:p>
          <a:p>
            <a:pPr algn="ctr"/>
            <a:r>
              <a:rPr lang="ru-RU" b="1" dirty="0" smtClean="0"/>
              <a:t> </a:t>
            </a:r>
            <a:r>
              <a:rPr lang="ru-RU" b="1" dirty="0" err="1" smtClean="0"/>
              <a:t>Куковерова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572264" y="6000768"/>
            <a:ext cx="185738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Шура</a:t>
            </a:r>
          </a:p>
          <a:p>
            <a:pPr algn="ctr"/>
            <a:r>
              <a:rPr lang="ru-RU" b="1" dirty="0" err="1" smtClean="0"/>
              <a:t>Кобер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Пионеры- герои Великой Отечественной войны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501122" cy="519591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     </a:t>
            </a:r>
            <a:r>
              <a:rPr lang="ru-RU" b="1" dirty="0" smtClean="0">
                <a:solidFill>
                  <a:srgbClr val="0070C0"/>
                </a:solidFill>
              </a:rPr>
              <a:t>Когда началась война, на защиту России поднялись тысячи мальчиков и девочек, твоих ровесников.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    Они порой делали то,  что не под силу было сильным мужчинам.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Что руководило ими в ту грозную пору?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Тяга к приключениям?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Ответственность за судьбу своей страны?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Ненависть к оккупантам?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                Наверное, всё вместе.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    Они совершили истинный подвиг.</a:t>
            </a:r>
          </a:p>
          <a:p>
            <a:pPr>
              <a:buNone/>
            </a:pPr>
            <a:r>
              <a:rPr lang="ru-RU" b="1" dirty="0" smtClean="0"/>
              <a:t> 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857250" y="500063"/>
            <a:ext cx="5572125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Разве погибнуть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Ты  нам завещала,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Родина?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Жизнь обещала,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Любовь обещала,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Родина!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Разве для смерти 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Рождаются дети,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Родина?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Разве хотела 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Ты нашей смерти, 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Arial" pitchFamily="34" charset="0"/>
              </a:rPr>
              <a:t>Родина?</a:t>
            </a:r>
          </a:p>
          <a:p>
            <a:endParaRPr lang="ru-RU" sz="2800" b="1" i="1" dirty="0">
              <a:latin typeface="Arial" pitchFamily="34" charset="0"/>
            </a:endParaRPr>
          </a:p>
          <a:p>
            <a:endParaRPr lang="ru-RU" b="1" i="1" dirty="0">
              <a:latin typeface="Arial" pitchFamily="34" charset="0"/>
            </a:endParaRPr>
          </a:p>
          <a:p>
            <a:endParaRPr lang="ru-RU" b="1" i="1" dirty="0">
              <a:latin typeface="Arial" pitchFamily="34" charset="0"/>
            </a:endParaRPr>
          </a:p>
        </p:txBody>
      </p:sp>
      <p:pic>
        <p:nvPicPr>
          <p:cNvPr id="3" name="2.Колокола России (-)_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500" y="6286500"/>
            <a:ext cx="571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D:\Мои документы2\Пионеры-герои\1f4ef5adafd6cdc3d3f3610f4aae575c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829175"/>
            <a:ext cx="1000132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J:\пионерыгерои\орден красного знамени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0544" y="379753"/>
            <a:ext cx="2767736" cy="31921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cmd type="call" cmd="play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2000"/>
                            </p:stCondLst>
                            <p:childTnLst>
                              <p:par>
                                <p:cTn id="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1000125" y="1000108"/>
            <a:ext cx="71437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Минута молчанья…</a:t>
            </a: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  <a:p>
            <a:pPr algn="ctr"/>
            <a:r>
              <a:rPr lang="ru-RU" sz="3600" b="1" dirty="0">
                <a:solidFill>
                  <a:srgbClr val="FF0000"/>
                </a:solidFill>
              </a:rPr>
              <a:t>Склонитесь, и молод, и стар,</a:t>
            </a: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  <a:p>
            <a:pPr algn="ctr"/>
            <a:r>
              <a:rPr lang="ru-RU" sz="3600" b="1" dirty="0">
                <a:solidFill>
                  <a:srgbClr val="FF0000"/>
                </a:solidFill>
              </a:rPr>
              <a:t>В честь тех, кто за счастье,</a:t>
            </a: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  <a:p>
            <a:pPr algn="ctr"/>
            <a:r>
              <a:rPr lang="ru-RU" sz="3600" b="1" dirty="0">
                <a:solidFill>
                  <a:srgbClr val="FF0000"/>
                </a:solidFill>
              </a:rPr>
              <a:t>Кто жизнь ради жизни отдал.</a:t>
            </a:r>
          </a:p>
        </p:txBody>
      </p:sp>
      <p:pic>
        <p:nvPicPr>
          <p:cNvPr id="23555" name="Picture 4" descr="D:\Мои документы2\Пионеры-герои\1f4ef5adafd6cdc3d3f3610f4aae575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4572000"/>
            <a:ext cx="731837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285750" y="642919"/>
            <a:ext cx="864393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И  ложатся цветы на могильные плиты,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</a:rPr>
              <a:t>Нет! Никто не забыт и ничто не забыто.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</a:rPr>
              <a:t>Люди! Покуда сердца стучатся,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</a:rPr>
              <a:t>Помните, какою ценой завоёвано счастье,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</a:rPr>
              <a:t>Пожалуйста, помните!</a:t>
            </a:r>
          </a:p>
        </p:txBody>
      </p:sp>
      <p:pic>
        <p:nvPicPr>
          <p:cNvPr id="24579" name="Picture 4" descr="D:\Мои документы2\Пионеры-герои\1f4ef5adafd6cdc3d3f3610f4aae575c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224392"/>
            <a:ext cx="1142978" cy="2376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36.Память_(+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01063" y="58578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42910" y="3200400"/>
            <a:ext cx="7929618" cy="344331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Мы рассказали лишь о немногих из тех, кто, не дожив до своего совершеннолетия, отдал жизнь в борьбе с врагом. Тысячи, десятки тысяч мальчишек и девчонок пожертвовали собой ради победы.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 городе Курске работает единственный в своем роде музей, где собраны уникальные сведения о судьбах детей войны. За сорок лет сотрудникам музея удалось установить более 10 тысяч имен сынов и дочерей полков и юных партизан.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Есть совершенно потрясающие человеческие истории.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Вечная  память!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5"/>
          <p:cNvSpPr txBox="1">
            <a:spLocks noChangeArrowheads="1"/>
          </p:cNvSpPr>
          <p:nvPr/>
        </p:nvSpPr>
        <p:spPr bwMode="auto">
          <a:xfrm>
            <a:off x="357188" y="571500"/>
            <a:ext cx="79295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Пионеры - герои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214438" y="1714500"/>
          <a:ext cx="7000900" cy="4357706"/>
        </p:xfrm>
        <a:graphic>
          <a:graphicData uri="http://schemas.openxmlformats.org/presentationml/2006/ole">
            <p:oleObj spid="_x0000_s2050" name="Document" r:id="rId4" imgW="9238435" imgH="6144092" progId="Word.Document.8">
              <p:embed/>
            </p:oleObj>
          </a:graphicData>
        </a:graphic>
      </p:graphicFrame>
      <p:pic>
        <p:nvPicPr>
          <p:cNvPr id="1028" name="Picture 4" descr="D:\Мои документы2\Пионеры-герои\1f4ef5adafd6cdc3d3f3610f4aae575c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4572000"/>
            <a:ext cx="731837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25.Вызываю я их из бессмертия (+) сл. Г.Веденеев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501063" y="62865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695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928688" y="487363"/>
            <a:ext cx="750093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/>
              <a:t>До войны это были самые обыкновенные мальчишки и девчонки. Учились, помогали старшим, играли, бегали-прыгали, разбивали носы и коленки. Их имена знали только родные, одноклассники да друзья.</a:t>
            </a:r>
            <a:br>
              <a:rPr lang="ru-RU" sz="2400" dirty="0"/>
            </a:br>
            <a:r>
              <a:rPr lang="ru-RU" sz="2400" dirty="0"/>
              <a:t>   </a:t>
            </a:r>
            <a:r>
              <a:rPr lang="ru-RU" sz="2400" dirty="0">
                <a:solidFill>
                  <a:srgbClr val="FF0000"/>
                </a:solidFill>
              </a:rPr>
              <a:t>ПРИШЕЛ ЧАС - ОНИ ПОКАЗАЛИ, КАКИМ ОГРОМНЫМ МОЖЕТ СТАТЬ МАЛЕНЬКОЕ ДЕТСКОЕ СЕДЦЕ, КОГДА РАЗГОРАЕТСЯ В НЕМ СВЯЩЕННАЯ ЛЮБОВЬ К РОДИНЕ И НЕНАВИСТЬ К ЕЕ ВРАГАМ.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  Мальчишки. Девчонки. На их хрупкие плечи легла тяжесть невзгод, бедствий, горя военных лет. И не согнулись они под этой тяжестью, стали сильнее духом, мужественнее, выносливее.</a:t>
            </a:r>
            <a:br>
              <a:rPr lang="ru-RU" sz="2400" dirty="0"/>
            </a:br>
            <a:r>
              <a:rPr lang="ru-RU" sz="2400" dirty="0"/>
              <a:t>   </a:t>
            </a:r>
          </a:p>
        </p:txBody>
      </p:sp>
      <p:pic>
        <p:nvPicPr>
          <p:cNvPr id="8195" name="Picture 4" descr="D:\Мои документы2\Пионеры-герои\1f4ef5adafd6cdc3d3f3610f4aae575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4572000"/>
            <a:ext cx="731837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75" y="714356"/>
            <a:ext cx="84296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</a:rPr>
              <a:t> Маленькие герои большой войны. Они сражались рядом со старшими - отцами, братьями, рядом с коммунистами и комсомольцами.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   Сражались повсюду. На море, как Боря </a:t>
            </a:r>
            <a:r>
              <a:rPr lang="ru-RU" sz="2400" dirty="0" err="1">
                <a:solidFill>
                  <a:srgbClr val="002060"/>
                </a:solidFill>
              </a:rPr>
              <a:t>Кулешин</a:t>
            </a:r>
            <a:r>
              <a:rPr lang="ru-RU" sz="2400" dirty="0">
                <a:solidFill>
                  <a:srgbClr val="002060"/>
                </a:solidFill>
              </a:rPr>
              <a:t>. В небе, как Аркаша </a:t>
            </a:r>
            <a:r>
              <a:rPr lang="ru-RU" sz="2400" dirty="0" err="1">
                <a:solidFill>
                  <a:srgbClr val="002060"/>
                </a:solidFill>
              </a:rPr>
              <a:t>Каманин</a:t>
            </a:r>
            <a:r>
              <a:rPr lang="ru-RU" sz="2400" dirty="0">
                <a:solidFill>
                  <a:srgbClr val="002060"/>
                </a:solidFill>
              </a:rPr>
              <a:t>. В партизанском отряде, как Леня Голиков. В Брестской крепости, как Валя Зенкина. В керченских катакомбах, как Володя Дубинин. В подполье, как Володя </a:t>
            </a:r>
            <a:r>
              <a:rPr lang="ru-RU" sz="2400" dirty="0" err="1">
                <a:solidFill>
                  <a:srgbClr val="002060"/>
                </a:solidFill>
              </a:rPr>
              <a:t>Щербацевич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   И ни на миг не дрогнули юные сердца!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   Их повзрослевшее детство было наполнено такими испытаниями, что, придумай их даже очень талантливый писатель, в это трудно было бы поверить. Но это было. Было в истории большой нашей страны, было в судьбах ее маленьких ребят - обыкновенных мальчишек и девчонок.</a:t>
            </a:r>
          </a:p>
        </p:txBody>
      </p:sp>
      <p:pic>
        <p:nvPicPr>
          <p:cNvPr id="9219" name="Picture 4" descr="D:\Мои документы2\Пионеры-герои\1f4ef5adafd6cdc3d3f3610f4aae575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0"/>
            <a:ext cx="731838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357422" y="214290"/>
            <a:ext cx="6643734" cy="642942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</a:t>
            </a:r>
            <a:r>
              <a:rPr lang="ru-RU" b="1" dirty="0" smtClean="0">
                <a:solidFill>
                  <a:srgbClr val="002060"/>
                </a:solidFill>
              </a:rPr>
              <a:t>Он рос обыкновенным деревенским парнишкой. Когда немецкие захватчики заняли его родную деревню </a:t>
            </a:r>
            <a:r>
              <a:rPr lang="ru-RU" b="1" dirty="0" err="1" smtClean="0">
                <a:solidFill>
                  <a:srgbClr val="002060"/>
                </a:solidFill>
              </a:rPr>
              <a:t>Лукино</a:t>
            </a:r>
            <a:r>
              <a:rPr lang="ru-RU" b="1" dirty="0" smtClean="0">
                <a:solidFill>
                  <a:srgbClr val="002060"/>
                </a:solidFill>
              </a:rPr>
              <a:t>, что в Ленинградской области, он собрал на местах боев несколько винтовок, раздобыл у фашистов два мешка гранат, чтобы передать их партизанам. И сам остался в партизанском отряде.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Воевал наравне со взрослыми. В свои десять с небольшим лет он в боях с оккупантами лично уничтожил 78 немецких солдат и офицеров, подорвал 9 автомашин с боеприпасами. Он участвовал в 27 боевых операциях, взрыве 2 железнодорожных и 12 шоссейных мостов. 15 августа 1942 года юный партизан взорвал немецкую легковую машину, в которой находился важный гитлеровский генерал. 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</a:t>
            </a: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Погиб весной 1943 года в неравном бою.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     Посмертно ему присвоено звание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cs typeface="Aharoni" pitchFamily="2" charset="-79"/>
              </a:rPr>
              <a:t>               Героя Советского Союза. </a:t>
            </a:r>
            <a:endParaRPr lang="ru-RU" sz="2800" b="1" dirty="0">
              <a:solidFill>
                <a:srgbClr val="C00000"/>
              </a:solidFill>
              <a:cs typeface="Aharoni" pitchFamily="2" charset="-79"/>
            </a:endParaRPr>
          </a:p>
        </p:txBody>
      </p:sp>
      <p:pic>
        <p:nvPicPr>
          <p:cNvPr id="4" name="Рисунок 3" descr="http://gazeta.aif.ru/data/mags/kids/143/pics/22_01_0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21812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J:\пионерыгерои\герой ссс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214686"/>
            <a:ext cx="2337631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3108" y="0"/>
            <a:ext cx="6858048" cy="6715148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Белорусскому школьнику было чуть больше тринадцати лет, когда он ушел к партизанам вместе со своей сестрой. Он стал разведчиком. Пробирался во вражеские гарнизоны, высматривал, где расположены немецкие посты, штабы, склады с боеприпасами. Сведения, которые он доставлял в отряд, помогали партизанам наносить врагу большие потери. Как и Голиков, взрывал мосты, пускал под откос вражеские эшелоны. В мае 1944 года, когда Советская Армия была уже совсем близко и партизаны должны были вот-вот с ней соединиться, попал в засаду. Подросток отстреливался до последнего патрона. Когда у Марата осталась одна граната, он подпустил врагов поближе и выдернул чеку…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Посмертно стал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Героем Советского Союза. </a:t>
            </a:r>
          </a:p>
          <a:p>
            <a:endParaRPr lang="ru-RU" dirty="0"/>
          </a:p>
        </p:txBody>
      </p:sp>
      <p:pic>
        <p:nvPicPr>
          <p:cNvPr id="4" name="Рисунок 3" descr="http://gazeta.aif.ru/data/mags/kids/143/pics/22_01_0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621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J:\пионерыгерои\герой ссс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14686"/>
            <a:ext cx="2337632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928794" y="0"/>
            <a:ext cx="7072362" cy="67151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В свои 12 лет </a:t>
            </a:r>
            <a:r>
              <a:rPr lang="ru-RU" sz="2200" b="1" dirty="0" smtClean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пятиклассник </a:t>
            </a:r>
            <a:r>
              <a:rPr lang="ru-RU" sz="2200" b="1" dirty="0" err="1" smtClean="0">
                <a:solidFill>
                  <a:srgbClr val="002060"/>
                </a:solidFill>
              </a:rPr>
              <a:t>Шепетовской</a:t>
            </a:r>
            <a:r>
              <a:rPr lang="ru-RU" sz="2200" b="1" dirty="0" smtClean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школы стал </a:t>
            </a:r>
            <a:r>
              <a:rPr lang="ru-RU" sz="2200" b="1" dirty="0" smtClean="0">
                <a:solidFill>
                  <a:srgbClr val="002060"/>
                </a:solidFill>
              </a:rPr>
              <a:t>разведчиком в партизанском отряде. Он бесстрашно пробирался в расположение вражеских войск, добывал для партизан ценные сведения о постах охраны железнодорожных станций, военных складах, дислокации вражеских подразделений. Не скрывал своей радости, когда взрослые брали его с собой на боевую операцию. </a:t>
            </a:r>
          </a:p>
          <a:p>
            <a:pPr algn="ctr"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     На счету героя шесть взорванных эшелонов врага, множество успешных засад. </a:t>
            </a:r>
          </a:p>
          <a:p>
            <a:pPr algn="ctr"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   Он погиб в 14 лет в неравном бою с фашистами. К тому времени Валя  уже носил на груди ордена Ленина и Отечественной войны I степени, медаль «Партизану Отечественной войны» II степени. Такие награды сделали бы честь даже командиру партизанского соединения. </a:t>
            </a:r>
          </a:p>
          <a:p>
            <a:pPr algn="ctr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     </a:t>
            </a:r>
            <a:r>
              <a:rPr lang="ru-RU" sz="2800" b="1" dirty="0" smtClean="0">
                <a:solidFill>
                  <a:srgbClr val="C00000"/>
                </a:solidFill>
              </a:rPr>
              <a:t>Посмертно присвоено звание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         Героя Советского Союза. </a:t>
            </a:r>
          </a:p>
          <a:p>
            <a:endParaRPr lang="ru-RU" dirty="0"/>
          </a:p>
        </p:txBody>
      </p:sp>
      <p:pic>
        <p:nvPicPr>
          <p:cNvPr id="4" name="Рисунок 3" descr="http://gazeta.aif.ru/data/mags/kids/143/pics/22_01_0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431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J:\пионерыгерои\герой ссс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7562"/>
            <a:ext cx="2150620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357422" y="0"/>
            <a:ext cx="6786578" cy="67151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Ленинградская школьница летом 1941 года поехала на каникулы к бабушке в Белоруссию. Там ее и застала война. Спустя несколько месяцев Зина вступила в подпольную организацию «Юные патриоты». Потом стала разведчицей в партизанском отряде имени Ворошилова. Девочка отличалась бесстрашием, смекалкой и никогда не унывала. Однажды ее арестовали. Прямых улик, что она партизанка, у врагов не было. Возможно, все обошлось бы, если бы её не опознал предатель. Ее долго и жестоко пытали. На одном из допросов Зина выхватила у следователя пистолет и застрелила его и еще двух охранников. Пыталась убежать, но у измученной пытками девочки не хватило сил. Ее схватили и вскоре </a:t>
            </a:r>
            <a:r>
              <a:rPr lang="ru-RU" sz="2000" b="1" dirty="0" smtClean="0">
                <a:solidFill>
                  <a:srgbClr val="002060"/>
                </a:solidFill>
              </a:rPr>
              <a:t>казнили.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       </a:t>
            </a:r>
            <a:r>
              <a:rPr lang="ru-RU" b="1" dirty="0" smtClean="0">
                <a:solidFill>
                  <a:srgbClr val="C00000"/>
                </a:solidFill>
              </a:rPr>
              <a:t>Посмертно присвоено звание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      Героя Советского Союза. </a:t>
            </a:r>
          </a:p>
          <a:p>
            <a:endParaRPr lang="ru-RU" dirty="0"/>
          </a:p>
        </p:txBody>
      </p:sp>
      <p:pic>
        <p:nvPicPr>
          <p:cNvPr id="4" name="Рисунок 3" descr="http://gazeta.aif.ru/data/mags/kids/143/pics/22_01_0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1935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J:\пионерыгерои\герой ссс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357562"/>
            <a:ext cx="2337631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Назовите пионеров-героев, которым было присвоено звание Героя Советского Союза?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gazeta.aif.ru/data/mags/kids/143/pics/22_01_02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21812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azeta.aif.ru/data/mags/kids/143/pics/22_01_0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500438"/>
            <a:ext cx="21621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azeta.aif.ru/data/mags/kids/143/pics/22_01_04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500438"/>
            <a:ext cx="228601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gazeta.aif.ru/data/mags/kids/143/pics/22_01_05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75" y="1714488"/>
            <a:ext cx="21431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4643446"/>
            <a:ext cx="214310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Лёня </a:t>
            </a:r>
          </a:p>
          <a:p>
            <a:pPr algn="ctr"/>
            <a:r>
              <a:rPr lang="ru-RU" b="1" dirty="0" smtClean="0"/>
              <a:t>Голиков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5984" y="6072206"/>
            <a:ext cx="214314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Марат </a:t>
            </a:r>
          </a:p>
          <a:p>
            <a:pPr algn="ctr"/>
            <a:r>
              <a:rPr lang="ru-RU" b="1" dirty="0" err="1" smtClean="0"/>
              <a:t>Казей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6072206"/>
            <a:ext cx="214314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Зинаида</a:t>
            </a:r>
          </a:p>
          <a:p>
            <a:pPr algn="ctr"/>
            <a:r>
              <a:rPr lang="ru-RU" b="1" dirty="0" smtClean="0"/>
              <a:t>Портнова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29454" y="4500570"/>
            <a:ext cx="2214546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Валентин</a:t>
            </a:r>
          </a:p>
          <a:p>
            <a:pPr algn="ctr"/>
            <a:r>
              <a:rPr lang="ru-RU" b="1" dirty="0" smtClean="0"/>
              <a:t>Котик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234</TotalTime>
  <Words>450</Words>
  <PresentationFormat>Экран (4:3)</PresentationFormat>
  <Paragraphs>142</Paragraphs>
  <Slides>24</Slides>
  <Notes>0</Notes>
  <HiddenSlides>0</HiddenSlides>
  <MMClips>3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Справедливость</vt:lpstr>
      <vt:lpstr>Document</vt:lpstr>
      <vt:lpstr>8 февраля – День юного героя- антифашиста</vt:lpstr>
      <vt:lpstr>Пионеры- герои Великой Отечественной войны</vt:lpstr>
      <vt:lpstr>Слайд 3</vt:lpstr>
      <vt:lpstr>Слайд 4</vt:lpstr>
      <vt:lpstr>Слайд 5</vt:lpstr>
      <vt:lpstr>Слайд 6</vt:lpstr>
      <vt:lpstr>Слайд 7</vt:lpstr>
      <vt:lpstr>Слайд 8</vt:lpstr>
      <vt:lpstr>Назовите пионеров-героев, которым было присвоено звание Героя Советского Союза?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Их жизнь и подвиг стали сюжетами для фильмов. Назовите их имена.</vt:lpstr>
      <vt:lpstr>Девочка из блокадного Ленинграда</vt:lpstr>
      <vt:lpstr>Почему 8 февраля стало Днём юного героя-антифашиста?</vt:lpstr>
      <vt:lpstr>Слайд 20</vt:lpstr>
      <vt:lpstr>Слайд 21</vt:lpstr>
      <vt:lpstr>Слайд 22</vt:lpstr>
      <vt:lpstr>Вечная  память!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февраля – День юного героя- антифашиста</dc:title>
  <dc:creator>Лера</dc:creator>
  <cp:lastModifiedBy>пионеры</cp:lastModifiedBy>
  <cp:revision>45</cp:revision>
  <dcterms:created xsi:type="dcterms:W3CDTF">2009-02-05T18:37:23Z</dcterms:created>
  <dcterms:modified xsi:type="dcterms:W3CDTF">2010-02-08T06:06:54Z</dcterms:modified>
</cp:coreProperties>
</file>