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8" r:id="rId23"/>
    <p:sldId id="280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80E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4C1684-884C-448B-A666-E5B06900CA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rt-remeslo.narod.ru/5-1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76;&#1080;&#1088;&#1077;&#1082;&#1090;&#1086;&#1088;\&#1056;&#1072;&#1073;&#1086;&#1095;&#1080;&#1081;%20&#1089;&#1090;&#1086;&#1083;\&#1076;&#1080;&#1088;&#1077;&#1082;&#1090;&#1086;&#1088;\&#1080;&#1079;&#1086;\&#1054;&#1090;&#1082;&#1088;&#1099;&#1090;&#1099;&#1081;%20&#1091;&#1088;&#1086;&#1082;\&#1088;&#1077;&#1095;&#1082;&#1072;_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76;&#1080;&#1088;&#1077;&#1082;&#1090;&#1086;&#1088;\&#1056;&#1072;&#1073;&#1086;&#1095;&#1080;&#1081;%20&#1089;&#1090;&#1086;&#1083;\&#1076;&#1080;&#1088;&#1077;&#1082;&#1090;&#1086;&#1088;\&#1080;&#1079;&#1086;\&#1054;&#1090;&#1082;&#1088;&#1099;&#1090;&#1099;&#1081;%20&#1091;&#1088;&#1086;&#1082;\&#1075;&#1086;&#1088;&#1086;&#1076;&#1077;&#1094;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ki.ru/i/625079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hyperlink" Target="http://fr.promisly.ru/files/u1/11.gif" TargetMode="Externa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o.rambler.ru/public/n/a/nata-kosacheva/2/6/1-web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russmakebyhand.narod.ru/pictur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6215082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народные промыслы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Городецкая роспись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а 20 из 35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 b="1">
                <a:latin typeface="Arial Black" pitchFamily="34" charset="0"/>
              </a:rPr>
              <a:t>Композиция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09600" y="1219200"/>
            <a:ext cx="1676400" cy="1524000"/>
          </a:xfrm>
          <a:prstGeom prst="rect">
            <a:avLst/>
          </a:prstGeom>
          <a:solidFill>
            <a:srgbClr val="FFFF6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9600" y="2971800"/>
            <a:ext cx="1676400" cy="1524000"/>
          </a:xfrm>
          <a:prstGeom prst="rect">
            <a:avLst/>
          </a:prstGeom>
          <a:solidFill>
            <a:srgbClr val="FFFF6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09600" y="4724400"/>
            <a:ext cx="1676400" cy="1524000"/>
          </a:xfrm>
          <a:prstGeom prst="rect">
            <a:avLst/>
          </a:prstGeom>
          <a:solidFill>
            <a:srgbClr val="FFFF6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743200" y="4724400"/>
            <a:ext cx="1676400" cy="152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743200" y="2971800"/>
            <a:ext cx="1676400" cy="152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743200" y="1219200"/>
            <a:ext cx="1676400" cy="152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6934200" y="1828800"/>
            <a:ext cx="1600200" cy="1600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7010400" y="3733800"/>
            <a:ext cx="1600200" cy="1600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5" name="Oval 29"/>
          <p:cNvSpPr>
            <a:spLocks noChangeArrowheads="1"/>
          </p:cNvSpPr>
          <p:nvPr/>
        </p:nvSpPr>
        <p:spPr bwMode="auto">
          <a:xfrm>
            <a:off x="5181600" y="4724400"/>
            <a:ext cx="1600200" cy="1600200"/>
          </a:xfrm>
          <a:prstGeom prst="ellipse">
            <a:avLst/>
          </a:prstGeom>
          <a:solidFill>
            <a:srgbClr val="FFFF6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>
            <a:off x="5105400" y="2895600"/>
            <a:ext cx="1600200" cy="1600200"/>
          </a:xfrm>
          <a:prstGeom prst="ellipse">
            <a:avLst/>
          </a:prstGeom>
          <a:solidFill>
            <a:srgbClr val="FFFF6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5029200" y="1143000"/>
            <a:ext cx="1600200" cy="1600200"/>
          </a:xfrm>
          <a:prstGeom prst="ellipse">
            <a:avLst/>
          </a:prstGeom>
          <a:solidFill>
            <a:srgbClr val="FFFF6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1219200" y="16764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>
            <a:off x="7543800" y="4648200"/>
            <a:ext cx="533400" cy="5334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5562600" y="16764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1" name="Oval 35"/>
          <p:cNvSpPr>
            <a:spLocks noChangeArrowheads="1"/>
          </p:cNvSpPr>
          <p:nvPr/>
        </p:nvSpPr>
        <p:spPr bwMode="auto">
          <a:xfrm>
            <a:off x="6096000" y="34290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2" name="Oval 36"/>
          <p:cNvSpPr>
            <a:spLocks noChangeArrowheads="1"/>
          </p:cNvSpPr>
          <p:nvPr/>
        </p:nvSpPr>
        <p:spPr bwMode="auto">
          <a:xfrm>
            <a:off x="5181600" y="34290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3" name="Oval 37"/>
          <p:cNvSpPr>
            <a:spLocks noChangeArrowheads="1"/>
          </p:cNvSpPr>
          <p:nvPr/>
        </p:nvSpPr>
        <p:spPr bwMode="auto">
          <a:xfrm>
            <a:off x="5638800" y="38862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4" name="Oval 38"/>
          <p:cNvSpPr>
            <a:spLocks noChangeArrowheads="1"/>
          </p:cNvSpPr>
          <p:nvPr/>
        </p:nvSpPr>
        <p:spPr bwMode="auto">
          <a:xfrm>
            <a:off x="5638800" y="29718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5" name="Oval 39"/>
          <p:cNvSpPr>
            <a:spLocks noChangeArrowheads="1"/>
          </p:cNvSpPr>
          <p:nvPr/>
        </p:nvSpPr>
        <p:spPr bwMode="auto">
          <a:xfrm>
            <a:off x="5715000" y="57150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5715000" y="48006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7" name="Oval 41"/>
          <p:cNvSpPr>
            <a:spLocks noChangeArrowheads="1"/>
          </p:cNvSpPr>
          <p:nvPr/>
        </p:nvSpPr>
        <p:spPr bwMode="auto">
          <a:xfrm>
            <a:off x="685800" y="48006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1676400" y="38862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>
            <a:off x="685800" y="38862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0" name="Oval 44"/>
          <p:cNvSpPr>
            <a:spLocks noChangeArrowheads="1"/>
          </p:cNvSpPr>
          <p:nvPr/>
        </p:nvSpPr>
        <p:spPr bwMode="auto">
          <a:xfrm>
            <a:off x="1676400" y="30480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685800" y="30480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2" name="Oval 46"/>
          <p:cNvSpPr>
            <a:spLocks noChangeArrowheads="1"/>
          </p:cNvSpPr>
          <p:nvPr/>
        </p:nvSpPr>
        <p:spPr bwMode="auto">
          <a:xfrm>
            <a:off x="2819400" y="3886200"/>
            <a:ext cx="533400" cy="5334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3" name="Oval 47"/>
          <p:cNvSpPr>
            <a:spLocks noChangeArrowheads="1"/>
          </p:cNvSpPr>
          <p:nvPr/>
        </p:nvSpPr>
        <p:spPr bwMode="auto">
          <a:xfrm>
            <a:off x="3810000" y="5638800"/>
            <a:ext cx="533400" cy="5334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4" name="Oval 48"/>
          <p:cNvSpPr>
            <a:spLocks noChangeArrowheads="1"/>
          </p:cNvSpPr>
          <p:nvPr/>
        </p:nvSpPr>
        <p:spPr bwMode="auto">
          <a:xfrm>
            <a:off x="2819400" y="4800600"/>
            <a:ext cx="533400" cy="5334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45" name="Oval 49"/>
          <p:cNvSpPr>
            <a:spLocks noChangeArrowheads="1"/>
          </p:cNvSpPr>
          <p:nvPr/>
        </p:nvSpPr>
        <p:spPr bwMode="auto">
          <a:xfrm>
            <a:off x="1676400" y="5638800"/>
            <a:ext cx="533400" cy="533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54" name="Oval 58"/>
          <p:cNvSpPr>
            <a:spLocks noChangeArrowheads="1"/>
          </p:cNvSpPr>
          <p:nvPr/>
        </p:nvSpPr>
        <p:spPr bwMode="auto">
          <a:xfrm>
            <a:off x="685800" y="1295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55" name="Oval 59"/>
          <p:cNvSpPr>
            <a:spLocks noChangeArrowheads="1"/>
          </p:cNvSpPr>
          <p:nvPr/>
        </p:nvSpPr>
        <p:spPr bwMode="auto">
          <a:xfrm>
            <a:off x="1981200" y="1295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56" name="Oval 60"/>
          <p:cNvSpPr>
            <a:spLocks noChangeArrowheads="1"/>
          </p:cNvSpPr>
          <p:nvPr/>
        </p:nvSpPr>
        <p:spPr bwMode="auto">
          <a:xfrm>
            <a:off x="685800" y="2438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57" name="Oval 61"/>
          <p:cNvSpPr>
            <a:spLocks noChangeArrowheads="1"/>
          </p:cNvSpPr>
          <p:nvPr/>
        </p:nvSpPr>
        <p:spPr bwMode="auto">
          <a:xfrm>
            <a:off x="1981200" y="2438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58" name="Oval 62"/>
          <p:cNvSpPr>
            <a:spLocks noChangeArrowheads="1"/>
          </p:cNvSpPr>
          <p:nvPr/>
        </p:nvSpPr>
        <p:spPr bwMode="auto">
          <a:xfrm>
            <a:off x="1295400" y="3581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59" name="Oval 63"/>
          <p:cNvSpPr>
            <a:spLocks noChangeArrowheads="1"/>
          </p:cNvSpPr>
          <p:nvPr/>
        </p:nvSpPr>
        <p:spPr bwMode="auto">
          <a:xfrm>
            <a:off x="1981200" y="4800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60" name="Oval 64"/>
          <p:cNvSpPr>
            <a:spLocks noChangeArrowheads="1"/>
          </p:cNvSpPr>
          <p:nvPr/>
        </p:nvSpPr>
        <p:spPr bwMode="auto">
          <a:xfrm>
            <a:off x="685800" y="5943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761" name="Oval 65"/>
          <p:cNvSpPr>
            <a:spLocks noChangeArrowheads="1"/>
          </p:cNvSpPr>
          <p:nvPr/>
        </p:nvSpPr>
        <p:spPr bwMode="auto">
          <a:xfrm>
            <a:off x="2819400" y="3048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62" name="Oval 66"/>
          <p:cNvSpPr>
            <a:spLocks noChangeArrowheads="1"/>
          </p:cNvSpPr>
          <p:nvPr/>
        </p:nvSpPr>
        <p:spPr bwMode="auto">
          <a:xfrm>
            <a:off x="2819400" y="2438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63" name="Oval 67"/>
          <p:cNvSpPr>
            <a:spLocks noChangeArrowheads="1"/>
          </p:cNvSpPr>
          <p:nvPr/>
        </p:nvSpPr>
        <p:spPr bwMode="auto">
          <a:xfrm>
            <a:off x="4114800" y="4800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64" name="Oval 68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65" name="Oval 69"/>
          <p:cNvSpPr>
            <a:spLocks noChangeArrowheads="1"/>
          </p:cNvSpPr>
          <p:nvPr/>
        </p:nvSpPr>
        <p:spPr bwMode="auto">
          <a:xfrm>
            <a:off x="6477000" y="5410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66" name="Oval 70"/>
          <p:cNvSpPr>
            <a:spLocks noChangeArrowheads="1"/>
          </p:cNvSpPr>
          <p:nvPr/>
        </p:nvSpPr>
        <p:spPr bwMode="auto">
          <a:xfrm>
            <a:off x="4114800" y="2438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67" name="Oval 71"/>
          <p:cNvSpPr>
            <a:spLocks noChangeArrowheads="1"/>
          </p:cNvSpPr>
          <p:nvPr/>
        </p:nvSpPr>
        <p:spPr bwMode="auto">
          <a:xfrm>
            <a:off x="2895600" y="1295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68" name="Oval 72"/>
          <p:cNvSpPr>
            <a:spLocks noChangeArrowheads="1"/>
          </p:cNvSpPr>
          <p:nvPr/>
        </p:nvSpPr>
        <p:spPr bwMode="auto">
          <a:xfrm>
            <a:off x="8305800" y="4343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69" name="Oval 7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70" name="Oval 74"/>
          <p:cNvSpPr>
            <a:spLocks noChangeArrowheads="1"/>
          </p:cNvSpPr>
          <p:nvPr/>
        </p:nvSpPr>
        <p:spPr bwMode="auto">
          <a:xfrm>
            <a:off x="5257800" y="5410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71" name="Oval 75"/>
          <p:cNvSpPr>
            <a:spLocks noChangeArrowheads="1"/>
          </p:cNvSpPr>
          <p:nvPr/>
        </p:nvSpPr>
        <p:spPr bwMode="auto">
          <a:xfrm>
            <a:off x="5105400" y="1828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72" name="Oval 76"/>
          <p:cNvSpPr>
            <a:spLocks noChangeArrowheads="1"/>
          </p:cNvSpPr>
          <p:nvPr/>
        </p:nvSpPr>
        <p:spPr bwMode="auto">
          <a:xfrm>
            <a:off x="6324600" y="1828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73" name="Oval 77"/>
          <p:cNvSpPr>
            <a:spLocks noChangeArrowheads="1"/>
          </p:cNvSpPr>
          <p:nvPr/>
        </p:nvSpPr>
        <p:spPr bwMode="auto">
          <a:xfrm>
            <a:off x="5715000" y="2438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74" name="Oval 78"/>
          <p:cNvSpPr>
            <a:spLocks noChangeArrowheads="1"/>
          </p:cNvSpPr>
          <p:nvPr/>
        </p:nvSpPr>
        <p:spPr bwMode="auto">
          <a:xfrm>
            <a:off x="5715000" y="1219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76" name="AutoShape 80"/>
          <p:cNvSpPr>
            <a:spLocks noChangeArrowheads="1"/>
          </p:cNvSpPr>
          <p:nvPr/>
        </p:nvSpPr>
        <p:spPr bwMode="auto">
          <a:xfrm>
            <a:off x="7543800" y="2286000"/>
            <a:ext cx="609600" cy="609600"/>
          </a:xfrm>
          <a:prstGeom prst="rtTriangl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77" name="Oval 81"/>
          <p:cNvSpPr>
            <a:spLocks noChangeArrowheads="1"/>
          </p:cNvSpPr>
          <p:nvPr/>
        </p:nvSpPr>
        <p:spPr bwMode="auto">
          <a:xfrm>
            <a:off x="7086600" y="2590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78" name="Oval 82"/>
          <p:cNvSpPr>
            <a:spLocks noChangeArrowheads="1"/>
          </p:cNvSpPr>
          <p:nvPr/>
        </p:nvSpPr>
        <p:spPr bwMode="auto">
          <a:xfrm>
            <a:off x="7696200" y="3124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79" name="Oval 83"/>
          <p:cNvSpPr>
            <a:spLocks noChangeArrowheads="1"/>
          </p:cNvSpPr>
          <p:nvPr/>
        </p:nvSpPr>
        <p:spPr bwMode="auto">
          <a:xfrm>
            <a:off x="8229600" y="2590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80" name="AutoShape 84"/>
          <p:cNvSpPr>
            <a:spLocks noChangeArrowheads="1"/>
          </p:cNvSpPr>
          <p:nvPr/>
        </p:nvSpPr>
        <p:spPr bwMode="auto">
          <a:xfrm>
            <a:off x="3200400" y="1600200"/>
            <a:ext cx="762000" cy="762000"/>
          </a:xfrm>
          <a:prstGeom prst="rtTriangl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Композиция</a:t>
            </a:r>
            <a:br>
              <a:rPr lang="ru-RU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практическая работа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334000" y="1295400"/>
            <a:ext cx="2971800" cy="3048000"/>
          </a:xfrm>
          <a:prstGeom prst="rect">
            <a:avLst/>
          </a:prstGeom>
          <a:solidFill>
            <a:srgbClr val="FFFF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609600" y="1219200"/>
            <a:ext cx="3733800" cy="3581400"/>
          </a:xfrm>
          <a:prstGeom prst="ellipse">
            <a:avLst/>
          </a:prstGeom>
          <a:solidFill>
            <a:srgbClr val="FFFF6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685800" y="4724400"/>
            <a:ext cx="1295400" cy="1371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276600" y="4648200"/>
            <a:ext cx="1295400" cy="1371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2057400" y="5410200"/>
            <a:ext cx="609600" cy="609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4648200" y="5334000"/>
            <a:ext cx="609600" cy="609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04800" y="6019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           Розан              Купавка            Листья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 rot="-3404199">
            <a:off x="5791200" y="5257800"/>
            <a:ext cx="1295400" cy="381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 rot="-1280300">
            <a:off x="6172200" y="5562600"/>
            <a:ext cx="1295400" cy="381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rot="-2339341">
            <a:off x="7391400" y="5410200"/>
            <a:ext cx="990600" cy="2286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1371">
            <a:off x="7543800" y="5791200"/>
            <a:ext cx="990600" cy="2286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685800" y="4724400"/>
            <a:ext cx="1295400" cy="1371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685800" y="4724400"/>
            <a:ext cx="1295400" cy="1371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2057400" y="5410200"/>
            <a:ext cx="609600" cy="609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2057400" y="5410200"/>
            <a:ext cx="609600" cy="609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3276600" y="4648200"/>
            <a:ext cx="1295400" cy="1371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3276600" y="4648200"/>
            <a:ext cx="1295400" cy="1371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4648200" y="5334000"/>
            <a:ext cx="609600" cy="609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4648200" y="5334000"/>
            <a:ext cx="609600" cy="609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838200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  <a:latin typeface="Arial Black" pitchFamily="34" charset="0"/>
              </a:rPr>
              <a:t>Оживка </a:t>
            </a:r>
            <a:r>
              <a:rPr lang="ru-RU" sz="3600">
                <a:solidFill>
                  <a:srgbClr val="0000FF"/>
                </a:solidFill>
                <a:latin typeface="Arial Black" pitchFamily="34" charset="0"/>
              </a:rPr>
              <a:t>(украшение) </a:t>
            </a:r>
          </a:p>
        </p:txBody>
      </p:sp>
      <p:pic>
        <p:nvPicPr>
          <p:cNvPr id="30726" name="Picture 6" descr="1-3-1"/>
          <p:cNvPicPr>
            <a:picLocks noChangeAspect="1" noChangeArrowheads="1"/>
          </p:cNvPicPr>
          <p:nvPr/>
        </p:nvPicPr>
        <p:blipFill>
          <a:blip r:embed="rId2"/>
          <a:srcRect t="9248" r="37038" b="7515"/>
          <a:stretch>
            <a:fillRect/>
          </a:stretch>
        </p:blipFill>
        <p:spPr bwMode="auto">
          <a:xfrm>
            <a:off x="5029200" y="3352800"/>
            <a:ext cx="3733800" cy="685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8" name="Picture 8" descr="1-3-2"/>
          <p:cNvPicPr>
            <a:picLocks noChangeAspect="1" noChangeArrowheads="1"/>
          </p:cNvPicPr>
          <p:nvPr/>
        </p:nvPicPr>
        <p:blipFill>
          <a:blip r:embed="rId3"/>
          <a:srcRect t="24001" b="12000"/>
          <a:stretch>
            <a:fillRect/>
          </a:stretch>
        </p:blipFill>
        <p:spPr bwMode="auto">
          <a:xfrm>
            <a:off x="5105400" y="5486400"/>
            <a:ext cx="3657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0" name="Picture 10" descr="1-3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19200"/>
            <a:ext cx="4038600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2" name="Picture 12" descr="1-3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352800"/>
            <a:ext cx="396240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6" name="Picture 16" descr="1-3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486400"/>
            <a:ext cx="4038600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2" name="Picture 22" descr="1-2-4"/>
          <p:cNvPicPr>
            <a:picLocks noChangeAspect="1" noChangeArrowheads="1"/>
          </p:cNvPicPr>
          <p:nvPr/>
        </p:nvPicPr>
        <p:blipFill>
          <a:blip r:embed="rId7"/>
          <a:srcRect l="30603"/>
          <a:stretch>
            <a:fillRect/>
          </a:stretch>
        </p:blipFill>
        <p:spPr bwMode="auto">
          <a:xfrm>
            <a:off x="1219200" y="2438400"/>
            <a:ext cx="2590800" cy="53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4" name="Picture 24" descr="1-2-5"/>
          <p:cNvPicPr>
            <a:picLocks noChangeAspect="1" noChangeArrowheads="1"/>
          </p:cNvPicPr>
          <p:nvPr/>
        </p:nvPicPr>
        <p:blipFill>
          <a:blip r:embed="rId8"/>
          <a:srcRect t="10307" r="50368"/>
          <a:stretch>
            <a:fillRect/>
          </a:stretch>
        </p:blipFill>
        <p:spPr bwMode="auto">
          <a:xfrm>
            <a:off x="609600" y="4495800"/>
            <a:ext cx="2667000" cy="522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6" name="Picture 26" descr="1-2-6"/>
          <p:cNvPicPr>
            <a:picLocks noChangeAspect="1" noChangeArrowheads="1"/>
          </p:cNvPicPr>
          <p:nvPr/>
        </p:nvPicPr>
        <p:blipFill>
          <a:blip r:embed="rId9"/>
          <a:srcRect l="80334"/>
          <a:stretch>
            <a:fillRect/>
          </a:stretch>
        </p:blipFill>
        <p:spPr bwMode="auto">
          <a:xfrm>
            <a:off x="3430588" y="4495800"/>
            <a:ext cx="1119187" cy="525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8" name="Picture 28" descr="1-2-7"/>
          <p:cNvPicPr>
            <a:picLocks noChangeAspect="1" noChangeArrowheads="1"/>
          </p:cNvPicPr>
          <p:nvPr/>
        </p:nvPicPr>
        <p:blipFill>
          <a:blip r:embed="rId10"/>
          <a:srcRect l="77184"/>
          <a:stretch>
            <a:fillRect/>
          </a:stretch>
        </p:blipFill>
        <p:spPr bwMode="auto">
          <a:xfrm>
            <a:off x="6477000" y="4495800"/>
            <a:ext cx="1306513" cy="525463"/>
          </a:xfrm>
          <a:prstGeom prst="rect">
            <a:avLst/>
          </a:prstGeom>
          <a:noFill/>
        </p:spPr>
      </p:pic>
      <p:pic>
        <p:nvPicPr>
          <p:cNvPr id="30750" name="Picture 30" descr="1-2-7"/>
          <p:cNvPicPr>
            <a:picLocks noChangeAspect="1" noChangeArrowheads="1"/>
          </p:cNvPicPr>
          <p:nvPr/>
        </p:nvPicPr>
        <p:blipFill>
          <a:blip r:embed="rId10"/>
          <a:srcRect r="73967"/>
          <a:stretch>
            <a:fillRect/>
          </a:stretch>
        </p:blipFill>
        <p:spPr bwMode="auto">
          <a:xfrm>
            <a:off x="5105400" y="4495800"/>
            <a:ext cx="1490663" cy="525463"/>
          </a:xfrm>
          <a:prstGeom prst="rect">
            <a:avLst/>
          </a:prstGeom>
          <a:noFill/>
        </p:spPr>
      </p:pic>
      <p:pic>
        <p:nvPicPr>
          <p:cNvPr id="30752" name="Picture 32" descr="1-2-8"/>
          <p:cNvPicPr>
            <a:picLocks noChangeAspect="1" noChangeArrowheads="1"/>
          </p:cNvPicPr>
          <p:nvPr/>
        </p:nvPicPr>
        <p:blipFill>
          <a:blip r:embed="rId11"/>
          <a:srcRect l="79845"/>
          <a:stretch>
            <a:fillRect/>
          </a:stretch>
        </p:blipFill>
        <p:spPr bwMode="auto">
          <a:xfrm>
            <a:off x="7696200" y="4495800"/>
            <a:ext cx="1154113" cy="503238"/>
          </a:xfrm>
          <a:prstGeom prst="rect">
            <a:avLst/>
          </a:prstGeom>
          <a:noFill/>
        </p:spPr>
      </p:pic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4648200" y="1219200"/>
            <a:ext cx="4038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ru-RU" sz="1800">
                <a:latin typeface="Arial Black" pitchFamily="34" charset="0"/>
              </a:rPr>
              <a:t>Оживка ( украшения) из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800">
                <a:latin typeface="Arial Black" pitchFamily="34" charset="0"/>
              </a:rPr>
              <a:t>точек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800">
                <a:latin typeface="Arial Black" pitchFamily="34" charset="0"/>
              </a:rPr>
              <a:t>капелек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800">
                <a:latin typeface="Arial Black" pitchFamily="34" charset="0"/>
              </a:rPr>
              <a:t>дужек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800">
                <a:latin typeface="Arial Black" pitchFamily="34" charset="0"/>
              </a:rPr>
              <a:t>усиков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810000" cy="685800"/>
          </a:xfrm>
          <a:gradFill rotWithShape="0">
            <a:gsLst>
              <a:gs pos="0">
                <a:schemeClr val="bg1"/>
              </a:gs>
              <a:gs pos="100000">
                <a:srgbClr val="A7C2FF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Птица</a:t>
            </a:r>
          </a:p>
        </p:txBody>
      </p:sp>
      <p:pic>
        <p:nvPicPr>
          <p:cNvPr id="25608" name="Picture 8" descr="1-11-5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81000" y="5029200"/>
            <a:ext cx="2590800" cy="13668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3" name="Picture 13" descr="1-11-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lum bright="-22000" contrast="50000"/>
          </a:blip>
          <a:srcRect/>
          <a:stretch>
            <a:fillRect/>
          </a:stretch>
        </p:blipFill>
        <p:spPr>
          <a:xfrm>
            <a:off x="381000" y="3200400"/>
            <a:ext cx="2590800" cy="1309688"/>
          </a:xfrm>
          <a:noFill/>
          <a:ln w="25400">
            <a:solidFill>
              <a:schemeClr val="bg1"/>
            </a:solidFill>
          </a:ln>
        </p:spPr>
      </p:pic>
      <p:pic>
        <p:nvPicPr>
          <p:cNvPr id="25615" name="Picture 15" descr="1-11-6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6172200" y="3124200"/>
            <a:ext cx="2667000" cy="14176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7" name="Picture 17" descr="1-11-7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6248400" y="5105400"/>
            <a:ext cx="2514600" cy="14176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04800" y="990600"/>
            <a:ext cx="40386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Птицы  - это гонцы весны.         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В сказках птицы – символ радости и счастья.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Сказочные герои искали жар – птицу. В песнях златоглавую птицу сравнивали с зарей.</a:t>
            </a:r>
          </a:p>
        </p:txBody>
      </p:sp>
      <p:pic>
        <p:nvPicPr>
          <p:cNvPr id="25619" name="Picture 19" descr="1-11-7"/>
          <p:cNvPicPr>
            <a:picLocks noChangeAspect="1" noChangeArrowheads="1"/>
          </p:cNvPicPr>
          <p:nvPr/>
        </p:nvPicPr>
        <p:blipFill>
          <a:blip r:embed="rId5">
            <a:lum bright="-18000" contrast="54000"/>
          </a:blip>
          <a:srcRect l="45473" t="3073"/>
          <a:stretch>
            <a:fillRect/>
          </a:stretch>
        </p:blipFill>
        <p:spPr bwMode="auto">
          <a:xfrm>
            <a:off x="6400800" y="382588"/>
            <a:ext cx="2132013" cy="2135187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3200400" y="3276600"/>
            <a:ext cx="6096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124200" y="3733800"/>
            <a:ext cx="2895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Капля и дуги – туловище птицы.</a:t>
            </a:r>
          </a:p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Хвост – «рыбка» Украшения -перья</a:t>
            </a:r>
          </a:p>
          <a:p>
            <a:pPr algn="l">
              <a:spcBef>
                <a:spcPct val="50000"/>
              </a:spcBef>
            </a:pPr>
            <a:endParaRPr lang="ru-RU" sz="2000" b="1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Оживка в виде точек и капелек </a:t>
            </a: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3505200" y="5181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495800" y="5181600"/>
            <a:ext cx="457200" cy="228600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4572000" y="61722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  <p:bldP spid="25618" grpId="0" autoUpdateAnimBg="0"/>
      <p:bldP spid="25621" grpId="0" animBg="1"/>
      <p:bldP spid="25622" grpId="0" autoUpdateAnimBg="0"/>
      <p:bldP spid="25624" grpId="0" animBg="1"/>
      <p:bldP spid="25625" grpId="0" animBg="1"/>
      <p:bldP spid="256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ечка_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971800" cy="685800"/>
          </a:xfrm>
          <a:gradFill rotWithShape="0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5050"/>
                </a:solidFill>
                <a:latin typeface="Arial Black" pitchFamily="34" charset="0"/>
              </a:rPr>
              <a:t>Конь</a:t>
            </a:r>
          </a:p>
        </p:txBody>
      </p:sp>
      <p:pic>
        <p:nvPicPr>
          <p:cNvPr id="24583" name="Picture 7" descr="1-12-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20000" contrast="34000"/>
          </a:blip>
          <a:srcRect/>
          <a:stretch>
            <a:fillRect/>
          </a:stretch>
        </p:blipFill>
        <p:spPr>
          <a:xfrm>
            <a:off x="381000" y="2133600"/>
            <a:ext cx="2286000" cy="1157288"/>
          </a:xfrm>
          <a:noFill/>
          <a:ln w="22225">
            <a:solidFill>
              <a:schemeClr val="tx1"/>
            </a:solidFill>
          </a:ln>
        </p:spPr>
      </p:pic>
      <p:pic>
        <p:nvPicPr>
          <p:cNvPr id="24585" name="Picture 9" descr="1-12-2"/>
          <p:cNvPicPr>
            <a:picLocks noChangeAspect="1" noChangeArrowheads="1"/>
          </p:cNvPicPr>
          <p:nvPr/>
        </p:nvPicPr>
        <p:blipFill>
          <a:blip r:embed="rId3">
            <a:lum bright="-16000" contrast="20000"/>
          </a:blip>
          <a:srcRect/>
          <a:stretch>
            <a:fillRect/>
          </a:stretch>
        </p:blipFill>
        <p:spPr bwMode="auto">
          <a:xfrm>
            <a:off x="381000" y="4114800"/>
            <a:ext cx="2286000" cy="11890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7" name="Picture 11" descr="1-12-3"/>
          <p:cNvPicPr>
            <a:picLocks noChangeAspect="1" noChangeArrowheads="1"/>
          </p:cNvPicPr>
          <p:nvPr/>
        </p:nvPicPr>
        <p:blipFill>
          <a:blip r:embed="rId4">
            <a:lum bright="-18000" contrast="26000"/>
          </a:blip>
          <a:srcRect/>
          <a:stretch>
            <a:fillRect/>
          </a:stretch>
        </p:blipFill>
        <p:spPr bwMode="auto">
          <a:xfrm>
            <a:off x="3276600" y="4114800"/>
            <a:ext cx="2362200" cy="12652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9" name="Picture 13" descr="1-12-4"/>
          <p:cNvPicPr>
            <a:picLocks noChangeAspect="1" noChangeArrowheads="1"/>
          </p:cNvPicPr>
          <p:nvPr/>
        </p:nvPicPr>
        <p:blipFill>
          <a:blip r:embed="rId5">
            <a:lum bright="-28000" contrast="44000"/>
          </a:blip>
          <a:srcRect/>
          <a:stretch>
            <a:fillRect/>
          </a:stretch>
        </p:blipFill>
        <p:spPr bwMode="auto">
          <a:xfrm>
            <a:off x="5562600" y="304800"/>
            <a:ext cx="3200400" cy="26320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2819400" y="2133600"/>
            <a:ext cx="5334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28600" y="8382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   </a:t>
            </a:r>
            <a:r>
              <a:rPr lang="ru-RU" sz="2000" b="1">
                <a:solidFill>
                  <a:schemeClr val="bg1"/>
                </a:solidFill>
                <a:latin typeface="Arial" charset="0"/>
              </a:rPr>
              <a:t>Символ силы и выносливости. Незаменимый помощник в хозяйстве и верный друг в бою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.</a:t>
            </a:r>
            <a:r>
              <a:rPr lang="ru-RU" sz="2000">
                <a:latin typeface="Arial" charset="0"/>
              </a:rPr>
              <a:t>  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895600" y="3124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28600" y="35052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Шея – большая «капля»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228600" y="5486400"/>
            <a:ext cx="3581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Голова и круп – 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маленькие «капли»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ru-RU" sz="2000" b="1">
              <a:latin typeface="Arial" charset="0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3276600" y="54102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Ноги – маленькие «капли» и дужки.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Хвост – три мягких мазка.</a:t>
            </a: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6477000" y="3124200"/>
            <a:ext cx="609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477000" y="42672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7162800" y="31242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Грива</a:t>
            </a:r>
          </a:p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Сбруя</a:t>
            </a:r>
          </a:p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Оживка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 autoUpdateAnimBg="0"/>
      <p:bldP spid="24594" grpId="0" animBg="1"/>
      <p:bldP spid="24596" grpId="0" autoUpdateAnimBg="0"/>
      <p:bldP spid="24603" grpId="0" autoUpdateAnimBg="0"/>
      <p:bldP spid="24604" grpId="0" autoUpdateAnimBg="0"/>
      <p:bldP spid="24605" grpId="0" autoUpdateAnimBg="0"/>
      <p:bldP spid="24606" grpId="0" animBg="1"/>
      <p:bldP spid="24607" grpId="0" animBg="1"/>
      <p:bldP spid="2460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86808" cy="5500726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i="1" dirty="0" smtClean="0">
                <a:solidFill>
                  <a:srgbClr val="C00000"/>
                </a:solidFill>
              </a:rPr>
              <a:t>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Городецкие мастера не знали законов перспективы, поэтому их рисунки были плоскими. Но их работы всегда отличались удивительной лёгкостью и прозрачностью.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4286280"/>
          </a:xfrm>
        </p:spPr>
        <p:txBody>
          <a:bodyPr>
            <a:prstTxWarp prst="textFadeLeft">
              <a:avLst/>
            </a:prstTxWarp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Творческих 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вам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успехов!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Проверь свои знания !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А)В какой области зародилась и развилась городецкая роспись ?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Нижегородской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Владимирской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Рязанской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Московской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143668"/>
          </a:xfrm>
        </p:spPr>
        <p:txBody>
          <a:bodyPr>
            <a:normAutofit/>
          </a:bodyPr>
          <a:lstStyle/>
          <a:p>
            <a:pPr marL="914400" indent="-914400" algn="l"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rgbClr val="FF0000"/>
                </a:solidFill>
              </a:rPr>
              <a:t>Что узнаем на уроке?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Где зародилась городецкая роспись</a:t>
            </a:r>
            <a:br>
              <a:rPr lang="ru-RU" dirty="0" smtClean="0"/>
            </a:br>
            <a:r>
              <a:rPr lang="ru-RU" dirty="0" smtClean="0"/>
              <a:t>    Основные мотивы </a:t>
            </a:r>
            <a:br>
              <a:rPr lang="ru-RU" dirty="0" smtClean="0"/>
            </a:br>
            <a:r>
              <a:rPr lang="ru-RU" dirty="0" smtClean="0"/>
              <a:t>    Техника росписи</a:t>
            </a:r>
            <a:br>
              <a:rPr lang="ru-RU" dirty="0" smtClean="0"/>
            </a:br>
            <a:r>
              <a:rPr lang="ru-RU" dirty="0" smtClean="0"/>
              <a:t>    Развитие промысла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Б) Какой элемент не используется в городецкой  росписи 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Розан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Купавка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Кудрина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В) Какие мотивы использовались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 городецкой росписи 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Цветы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Птицы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Кони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Бытовые сцены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Все вышеперечисленное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500462"/>
          </a:xfrm>
        </p:spPr>
        <p:txBody>
          <a:bodyPr>
            <a:prstTxWarp prst="textButtonPour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Молодцы</a:t>
            </a:r>
            <a:r>
              <a:rPr lang="ru-RU" dirty="0" smtClean="0">
                <a:solidFill>
                  <a:srgbClr val="C0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!</a:t>
            </a:r>
            <a:endParaRPr lang="ru-RU" dirty="0">
              <a:solidFill>
                <a:srgbClr val="C0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ородец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35785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выставка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ородецкая роспис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8619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32 из 35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857232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40 из 35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34289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4800" b="1" i="1" dirty="0" smtClean="0">
                <a:solidFill>
                  <a:srgbClr val="FF0000"/>
                </a:solidFill>
              </a:rPr>
              <a:t>Чему научимся на уроке ?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   </a:t>
            </a:r>
            <a:r>
              <a:rPr lang="ru-RU" dirty="0" smtClean="0"/>
              <a:t>Составлять композицию</a:t>
            </a:r>
            <a:br>
              <a:rPr lang="ru-RU" dirty="0" smtClean="0"/>
            </a:br>
            <a:r>
              <a:rPr lang="ru-RU" dirty="0" smtClean="0"/>
              <a:t>     делать подмалевок</a:t>
            </a:r>
            <a:br>
              <a:rPr lang="ru-RU" dirty="0" smtClean="0"/>
            </a:br>
            <a:r>
              <a:rPr lang="ru-RU" dirty="0" smtClean="0"/>
              <a:t>     рисовать птицу</a:t>
            </a:r>
            <a:br>
              <a:rPr lang="ru-RU" dirty="0" smtClean="0"/>
            </a:br>
            <a:r>
              <a:rPr lang="ru-RU" dirty="0" smtClean="0"/>
              <a:t>     делать оживку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800" b="1" i="1" dirty="0" smtClean="0">
                <a:solidFill>
                  <a:srgbClr val="FF0000"/>
                </a:solidFill>
              </a:rPr>
              <a:t>Ожидаемый результат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ртинка 30 из 35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35004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а 32 из 35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571612"/>
            <a:ext cx="3571875" cy="370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Историческая страничка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/>
              <a:t>Г</a:t>
            </a:r>
            <a:r>
              <a:rPr lang="ru-RU" sz="2900" b="1" dirty="0" smtClean="0">
                <a:solidFill>
                  <a:srgbClr val="C00000"/>
                </a:solidFill>
              </a:rPr>
              <a:t>ородец </a:t>
            </a:r>
            <a:r>
              <a:rPr lang="ru-RU" sz="2900" dirty="0" smtClean="0"/>
              <a:t>– город на берегу Волги в 60 км от Нижнего Новгорода.</a:t>
            </a:r>
          </a:p>
          <a:p>
            <a:pPr>
              <a:buNone/>
            </a:pPr>
            <a:r>
              <a:rPr lang="ru-RU" sz="2900" dirty="0" smtClean="0"/>
              <a:t>Как поселение был основан в </a:t>
            </a:r>
            <a:r>
              <a:rPr lang="ru-RU" sz="2900" dirty="0" smtClean="0">
                <a:solidFill>
                  <a:srgbClr val="C00000"/>
                </a:solidFill>
              </a:rPr>
              <a:t>1152 </a:t>
            </a:r>
            <a:r>
              <a:rPr lang="ru-RU" sz="2900" dirty="0" smtClean="0"/>
              <a:t>году Юрием Долгоруким и носил название Малый Китеж.</a:t>
            </a:r>
          </a:p>
          <a:p>
            <a:pPr>
              <a:buNone/>
            </a:pPr>
            <a:r>
              <a:rPr lang="ru-RU" sz="2900" dirty="0" smtClean="0"/>
              <a:t>Старинный промышленный центр по соседству со знаменитой </a:t>
            </a:r>
            <a:r>
              <a:rPr lang="ru-RU" sz="2900" dirty="0" err="1" smtClean="0">
                <a:solidFill>
                  <a:srgbClr val="C00000"/>
                </a:solidFill>
              </a:rPr>
              <a:t>Макарьевской</a:t>
            </a:r>
            <a:r>
              <a:rPr lang="ru-RU" sz="2900" dirty="0" smtClean="0">
                <a:solidFill>
                  <a:srgbClr val="C00000"/>
                </a:solidFill>
              </a:rPr>
              <a:t> ярмаркой.</a:t>
            </a:r>
          </a:p>
          <a:p>
            <a:pPr>
              <a:buNone/>
            </a:pPr>
            <a:r>
              <a:rPr lang="ru-RU" sz="2900" dirty="0" smtClean="0"/>
              <a:t>Отсюда товары развозились по всей России</a:t>
            </a:r>
          </a:p>
          <a:p>
            <a:pPr>
              <a:buNone/>
            </a:pPr>
            <a:r>
              <a:rPr lang="ru-RU" sz="2900" dirty="0" smtClean="0"/>
              <a:t>Городецкая роспись получила свое развитие в середине 19 века в деревнях расположенных вдоль реки </a:t>
            </a:r>
            <a:r>
              <a:rPr lang="ru-RU" sz="2900" dirty="0" err="1" smtClean="0"/>
              <a:t>Узол</a:t>
            </a:r>
            <a:r>
              <a:rPr lang="ru-RU" sz="2900" dirty="0" smtClean="0"/>
              <a:t> : </a:t>
            </a:r>
          </a:p>
          <a:p>
            <a:pPr>
              <a:buNone/>
            </a:pPr>
            <a:r>
              <a:rPr lang="ru-RU" sz="2900" dirty="0" err="1" smtClean="0">
                <a:solidFill>
                  <a:srgbClr val="C00000"/>
                </a:solidFill>
              </a:rPr>
              <a:t>Курцево</a:t>
            </a:r>
            <a:r>
              <a:rPr lang="ru-RU" sz="2900" dirty="0" smtClean="0">
                <a:solidFill>
                  <a:srgbClr val="C00000"/>
                </a:solidFill>
              </a:rPr>
              <a:t> ,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Кусково . </a:t>
            </a:r>
          </a:p>
          <a:p>
            <a:pPr>
              <a:buNone/>
            </a:pPr>
            <a:r>
              <a:rPr lang="ru-RU" sz="2900" dirty="0" err="1" smtClean="0">
                <a:solidFill>
                  <a:srgbClr val="C00000"/>
                </a:solidFill>
              </a:rPr>
              <a:t>Хлебаиха</a:t>
            </a:r>
            <a:endParaRPr lang="ru-RU" sz="2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900" dirty="0" smtClean="0"/>
              <a:t>Мастера расписывали лубочные короба, посуду мебель . Игрушки и даже части дома : ставни, ворота, </a:t>
            </a:r>
            <a:r>
              <a:rPr lang="ru-RU" dirty="0" smtClean="0"/>
              <a:t>двери</a:t>
            </a:r>
            <a:endParaRPr lang="ru-RU" dirty="0"/>
          </a:p>
        </p:txBody>
      </p:sp>
      <p:pic>
        <p:nvPicPr>
          <p:cNvPr id="5" name="Picture 17" descr="g-g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7250" cy="114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2610214" cy="3315163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7" name="Picture 5" descr="go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572008"/>
            <a:ext cx="3581400" cy="18478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Основные мотивы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668839"/>
          </a:xfrm>
        </p:spPr>
        <p:txBody>
          <a:bodyPr/>
          <a:lstStyle/>
          <a:p>
            <a:pPr lvl="4"/>
            <a:r>
              <a:rPr lang="ru-RU" sz="1600" b="1" dirty="0" smtClean="0"/>
              <a:t> </a:t>
            </a:r>
            <a:r>
              <a:rPr lang="ru-RU" sz="2400" b="1" dirty="0" smtClean="0"/>
              <a:t>На предметах быта изображались фантастические цветы, птицы, кони.   Со временем появляется сюжетная роспись: чаепития, гулянья, сценки из городской жизни, персонажи сказок, батальные сцены, навеянные </a:t>
            </a:r>
            <a:r>
              <a:rPr lang="ru-RU" sz="2400" b="1" dirty="0" err="1" smtClean="0"/>
              <a:t>Русско-туркцкой</a:t>
            </a:r>
            <a:r>
              <a:rPr lang="ru-RU" sz="2400" b="1" dirty="0" smtClean="0"/>
              <a:t> войной </a:t>
            </a:r>
            <a:r>
              <a:rPr lang="ru-RU" b="1" dirty="0" smtClean="0"/>
              <a:t>… </a:t>
            </a:r>
            <a:endParaRPr lang="ru-RU" dirty="0"/>
          </a:p>
        </p:txBody>
      </p:sp>
      <p:pic>
        <p:nvPicPr>
          <p:cNvPr id="4" name="Picture 1037" descr="str8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048667" cy="2543172"/>
          </a:xfrm>
          <a:prstGeom prst="rect">
            <a:avLst/>
          </a:prstGeom>
          <a:noFill/>
        </p:spPr>
      </p:pic>
      <p:pic>
        <p:nvPicPr>
          <p:cNvPr id="5" name="Picture 1036" descr="str19_1"/>
          <p:cNvPicPr>
            <a:picLocks noChangeAspect="1" noChangeArrowheads="1"/>
          </p:cNvPicPr>
          <p:nvPr/>
        </p:nvPicPr>
        <p:blipFill>
          <a:blip r:embed="rId3">
            <a:lum bright="-12000" contrast="20000"/>
          </a:blip>
          <a:srcRect/>
          <a:stretch>
            <a:fillRect/>
          </a:stretch>
        </p:blipFill>
        <p:spPr bwMode="auto">
          <a:xfrm>
            <a:off x="304800" y="4648200"/>
            <a:ext cx="27432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3" descr="str31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786190"/>
            <a:ext cx="2819400" cy="2028825"/>
          </a:xfrm>
          <a:prstGeom prst="rect">
            <a:avLst/>
          </a:prstGeom>
          <a:noFill/>
        </p:spPr>
      </p:pic>
      <p:pic>
        <p:nvPicPr>
          <p:cNvPr id="7" name="Picture 1031" descr="1-gr"/>
          <p:cNvPicPr>
            <a:picLocks noChangeAspect="1" noChangeArrowheads="1"/>
          </p:cNvPicPr>
          <p:nvPr/>
        </p:nvPicPr>
        <p:blipFill>
          <a:blip r:embed="rId5">
            <a:lum contrast="26000"/>
          </a:blip>
          <a:srcRect/>
          <a:stretch>
            <a:fillRect/>
          </a:stretch>
        </p:blipFill>
        <p:spPr>
          <a:xfrm>
            <a:off x="6643702" y="3643314"/>
            <a:ext cx="2286000" cy="2895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Элементы росписи</a:t>
            </a:r>
            <a:endParaRPr lang="ru-RU" dirty="0"/>
          </a:p>
        </p:txBody>
      </p:sp>
      <p:pic>
        <p:nvPicPr>
          <p:cNvPr id="4" name="Picture 41" descr="gor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52000"/>
          </a:blip>
          <a:srcRect/>
          <a:stretch>
            <a:fillRect/>
          </a:stretch>
        </p:blipFill>
        <p:spPr bwMode="auto">
          <a:xfrm>
            <a:off x="5188183" y="3857628"/>
            <a:ext cx="3332091" cy="2357454"/>
          </a:xfrm>
          <a:prstGeom prst="rect">
            <a:avLst/>
          </a:prstGeom>
          <a:pattFill prst="divot">
            <a:fgClr>
              <a:srgbClr val="FFFF66"/>
            </a:fgClr>
            <a:bgClr>
              <a:srgbClr val="009900"/>
            </a:bgClr>
          </a:pattFill>
          <a:ln w="508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5" name="Рисунок 4" descr="http://www.gorodetc.ru/images/p/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28992" y="1714488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Конь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/>
              <a:t>                            Птица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643446"/>
            <a:ext cx="4143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Розан</a:t>
            </a:r>
          </a:p>
          <a:p>
            <a:r>
              <a:rPr lang="ru-RU" sz="3200" b="1" dirty="0" smtClean="0"/>
              <a:t>             Купавка</a:t>
            </a:r>
          </a:p>
          <a:p>
            <a:r>
              <a:rPr lang="ru-RU" sz="3200" b="1" dirty="0" smtClean="0"/>
              <a:t>        </a:t>
            </a:r>
          </a:p>
          <a:p>
            <a:r>
              <a:rPr lang="ru-RU" sz="3200" b="1" dirty="0" smtClean="0"/>
              <a:t>                  Оживка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609600"/>
            <a:ext cx="3810000" cy="609600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000FF"/>
                </a:solidFill>
                <a:latin typeface="Arial Black" pitchFamily="34" charset="0"/>
              </a:rPr>
              <a:t>Розан</a:t>
            </a:r>
          </a:p>
        </p:txBody>
      </p:sp>
      <p:pic>
        <p:nvPicPr>
          <p:cNvPr id="27654" name="Picture 6" descr="razd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contrast="46000"/>
          </a:blip>
          <a:srcRect/>
          <a:stretch>
            <a:fillRect/>
          </a:stretch>
        </p:blipFill>
        <p:spPr>
          <a:xfrm>
            <a:off x="381000" y="457200"/>
            <a:ext cx="3352800" cy="1143000"/>
          </a:xfrm>
          <a:noFill/>
          <a:ln/>
        </p:spPr>
      </p:pic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2971800" y="4572000"/>
            <a:ext cx="1676400" cy="1676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685800" y="4495800"/>
            <a:ext cx="1676400" cy="1676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 rot="457401">
            <a:off x="5867400" y="1752600"/>
            <a:ext cx="1676400" cy="1676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6019800" y="4648200"/>
            <a:ext cx="1676400" cy="1676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6324600" y="2209800"/>
            <a:ext cx="762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6477000" y="5105400"/>
            <a:ext cx="762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3429000" y="5029200"/>
            <a:ext cx="762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5638800" y="51054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 rot="2492232">
            <a:off x="5715000" y="16002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 rot="7588940">
            <a:off x="6934200" y="14478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 rot="5376747">
            <a:off x="6362700" y="12573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 rot="-5636845">
            <a:off x="6553200" y="30480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 rot="-10793821">
            <a:off x="7315200" y="21336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5486400" y="21336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 rot="-2516353">
            <a:off x="5867400" y="56388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 rot="-9091951">
            <a:off x="7086600" y="26670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 rot="-3576790">
            <a:off x="5867400" y="28194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auto">
          <a:xfrm rot="5358315">
            <a:off x="6515100" y="42291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auto">
          <a:xfrm rot="-5219810">
            <a:off x="6591300" y="59055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8" name="AutoShape 30"/>
          <p:cNvSpPr>
            <a:spLocks noChangeArrowheads="1"/>
          </p:cNvSpPr>
          <p:nvPr/>
        </p:nvSpPr>
        <p:spPr bwMode="auto">
          <a:xfrm rot="-11271541">
            <a:off x="7391400" y="5029200"/>
            <a:ext cx="609600" cy="8382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6629400" y="2514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6629400" y="205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6705600" y="3048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 flipH="1">
            <a:off x="6172200" y="2514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6248400" y="220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7010400" y="220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7010400" y="2819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457200" y="16764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Стилизованный цветок розы, шиповника, яблони.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228600" y="6172200"/>
            <a:ext cx="685800" cy="304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2514600" y="6172200"/>
            <a:ext cx="609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4495800" y="1905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228600" y="37338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Основа цветка- большой круг</a:t>
            </a:r>
          </a:p>
        </p:txBody>
      </p:sp>
      <p:sp>
        <p:nvSpPr>
          <p:cNvPr id="27700" name="Text Box 52"/>
          <p:cNvSpPr txBox="1">
            <a:spLocks noChangeArrowheads="1"/>
          </p:cNvSpPr>
          <p:nvPr/>
        </p:nvSpPr>
        <p:spPr bwMode="auto">
          <a:xfrm>
            <a:off x="2514600" y="3886200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Седцевина – </a:t>
            </a:r>
          </a:p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маленький круг</a:t>
            </a:r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4800600" y="38862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Лепестки - дужки</a:t>
            </a:r>
          </a:p>
        </p:txBody>
      </p: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3733800" y="2514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Оживка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8" grpId="0" animBg="1"/>
      <p:bldP spid="27659" grpId="0" animBg="1"/>
      <p:bldP spid="27660" grpId="0" animBg="1"/>
      <p:bldP spid="27661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  <p:bldP spid="27673" grpId="0" animBg="1"/>
      <p:bldP spid="27674" grpId="0" animBg="1"/>
      <p:bldP spid="27675" grpId="0" animBg="1"/>
      <p:bldP spid="27676" grpId="0" animBg="1"/>
      <p:bldP spid="27677" grpId="0" animBg="1"/>
      <p:bldP spid="27678" grpId="0" animBg="1"/>
      <p:bldP spid="27679" grpId="0" animBg="1"/>
      <p:bldP spid="27680" grpId="0" animBg="1"/>
      <p:bldP spid="27681" grpId="0" animBg="1"/>
      <p:bldP spid="27682" grpId="0" animBg="1"/>
      <p:bldP spid="27683" grpId="0" animBg="1"/>
      <p:bldP spid="27684" grpId="0" animBg="1"/>
      <p:bldP spid="27685" grpId="0" animBg="1"/>
      <p:bldP spid="27686" grpId="0" animBg="1"/>
      <p:bldP spid="27687" grpId="0" animBg="1"/>
      <p:bldP spid="27689" grpId="0" autoUpdateAnimBg="0"/>
      <p:bldP spid="27690" grpId="0" animBg="1"/>
      <p:bldP spid="27693" grpId="0" animBg="1"/>
      <p:bldP spid="27694" grpId="0" animBg="1"/>
      <p:bldP spid="27699" grpId="0" autoUpdateAnimBg="0"/>
      <p:bldP spid="27700" grpId="0" autoUpdateAnimBg="0"/>
      <p:bldP spid="27702" grpId="0" autoUpdateAnimBg="0"/>
      <p:bldP spid="2770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733800" cy="914400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  <a:latin typeface="Arial Black" pitchFamily="34" charset="0"/>
              </a:rPr>
              <a:t>Купавка</a:t>
            </a:r>
          </a:p>
        </p:txBody>
      </p:sp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4800600" y="3810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Стилизованный цветок</a:t>
            </a:r>
          </a:p>
        </p:txBody>
      </p:sp>
      <p:sp>
        <p:nvSpPr>
          <p:cNvPr id="33799" name="Oval 1031"/>
          <p:cNvSpPr>
            <a:spLocks noChangeArrowheads="1"/>
          </p:cNvSpPr>
          <p:nvPr/>
        </p:nvSpPr>
        <p:spPr bwMode="auto">
          <a:xfrm>
            <a:off x="762000" y="1600200"/>
            <a:ext cx="1981200" cy="19812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Oval 1033"/>
          <p:cNvSpPr>
            <a:spLocks noChangeArrowheads="1"/>
          </p:cNvSpPr>
          <p:nvPr/>
        </p:nvSpPr>
        <p:spPr bwMode="auto">
          <a:xfrm>
            <a:off x="609600" y="4191000"/>
            <a:ext cx="1981200" cy="19812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Oval 1034"/>
          <p:cNvSpPr>
            <a:spLocks noChangeArrowheads="1"/>
          </p:cNvSpPr>
          <p:nvPr/>
        </p:nvSpPr>
        <p:spPr bwMode="auto">
          <a:xfrm>
            <a:off x="5867400" y="4419600"/>
            <a:ext cx="1981200" cy="19812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Oval 1035"/>
          <p:cNvSpPr>
            <a:spLocks noChangeArrowheads="1"/>
          </p:cNvSpPr>
          <p:nvPr/>
        </p:nvSpPr>
        <p:spPr bwMode="auto">
          <a:xfrm>
            <a:off x="5791200" y="1676400"/>
            <a:ext cx="1981200" cy="1981200"/>
          </a:xfrm>
          <a:prstGeom prst="ellipse">
            <a:avLst/>
          </a:prstGeom>
          <a:solidFill>
            <a:srgbClr val="66CCF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33804" name="Oval 1036"/>
          <p:cNvSpPr>
            <a:spLocks noChangeArrowheads="1"/>
          </p:cNvSpPr>
          <p:nvPr/>
        </p:nvSpPr>
        <p:spPr bwMode="auto">
          <a:xfrm>
            <a:off x="7620000" y="48768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Oval 1037"/>
          <p:cNvSpPr>
            <a:spLocks noChangeArrowheads="1"/>
          </p:cNvSpPr>
          <p:nvPr/>
        </p:nvSpPr>
        <p:spPr bwMode="auto">
          <a:xfrm>
            <a:off x="2057400" y="46482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6" name="Oval 1038"/>
          <p:cNvSpPr>
            <a:spLocks noChangeArrowheads="1"/>
          </p:cNvSpPr>
          <p:nvPr/>
        </p:nvSpPr>
        <p:spPr bwMode="auto">
          <a:xfrm>
            <a:off x="7315200" y="21336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AutoShape 1040"/>
          <p:cNvSpPr>
            <a:spLocks noChangeArrowheads="1"/>
          </p:cNvSpPr>
          <p:nvPr/>
        </p:nvSpPr>
        <p:spPr bwMode="auto">
          <a:xfrm rot="3113631">
            <a:off x="6018213" y="4040187"/>
            <a:ext cx="762000" cy="911225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AutoShape 1041"/>
          <p:cNvSpPr>
            <a:spLocks noChangeArrowheads="1"/>
          </p:cNvSpPr>
          <p:nvPr/>
        </p:nvSpPr>
        <p:spPr bwMode="auto">
          <a:xfrm rot="-458971">
            <a:off x="5486400" y="4876800"/>
            <a:ext cx="838200" cy="1219200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0" name="AutoShape 1042"/>
          <p:cNvSpPr>
            <a:spLocks noChangeArrowheads="1"/>
          </p:cNvSpPr>
          <p:nvPr/>
        </p:nvSpPr>
        <p:spPr bwMode="auto">
          <a:xfrm rot="-3709432">
            <a:off x="6019800" y="5791200"/>
            <a:ext cx="762000" cy="914400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AutoShape 1043"/>
          <p:cNvSpPr>
            <a:spLocks noChangeArrowheads="1"/>
          </p:cNvSpPr>
          <p:nvPr/>
        </p:nvSpPr>
        <p:spPr bwMode="auto">
          <a:xfrm rot="-6664172">
            <a:off x="7033419" y="5691981"/>
            <a:ext cx="701675" cy="900113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2" name="AutoShape 1044"/>
          <p:cNvSpPr>
            <a:spLocks noChangeArrowheads="1"/>
          </p:cNvSpPr>
          <p:nvPr/>
        </p:nvSpPr>
        <p:spPr bwMode="auto">
          <a:xfrm rot="7586234">
            <a:off x="7124700" y="4152900"/>
            <a:ext cx="609600" cy="838200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3" name="AutoShape 1045"/>
          <p:cNvSpPr>
            <a:spLocks noChangeArrowheads="1"/>
          </p:cNvSpPr>
          <p:nvPr/>
        </p:nvSpPr>
        <p:spPr bwMode="auto">
          <a:xfrm rot="7586234">
            <a:off x="7048500" y="1333500"/>
            <a:ext cx="609600" cy="838200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4" name="AutoShape 1046"/>
          <p:cNvSpPr>
            <a:spLocks noChangeArrowheads="1"/>
          </p:cNvSpPr>
          <p:nvPr/>
        </p:nvSpPr>
        <p:spPr bwMode="auto">
          <a:xfrm rot="-6664172">
            <a:off x="6957219" y="3101181"/>
            <a:ext cx="701675" cy="900113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AutoShape 1049"/>
          <p:cNvSpPr>
            <a:spLocks noChangeArrowheads="1"/>
          </p:cNvSpPr>
          <p:nvPr/>
        </p:nvSpPr>
        <p:spPr bwMode="auto">
          <a:xfrm rot="3113631">
            <a:off x="5942013" y="1296987"/>
            <a:ext cx="762000" cy="911225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8" name="AutoShape 1050"/>
          <p:cNvSpPr>
            <a:spLocks noChangeArrowheads="1"/>
          </p:cNvSpPr>
          <p:nvPr/>
        </p:nvSpPr>
        <p:spPr bwMode="auto">
          <a:xfrm rot="-3709432">
            <a:off x="5867400" y="3124200"/>
            <a:ext cx="762000" cy="914400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9" name="AutoShape 1051"/>
          <p:cNvSpPr>
            <a:spLocks noChangeArrowheads="1"/>
          </p:cNvSpPr>
          <p:nvPr/>
        </p:nvSpPr>
        <p:spPr bwMode="auto">
          <a:xfrm rot="-458971">
            <a:off x="5334000" y="2057400"/>
            <a:ext cx="838200" cy="1219200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20" name="Oval 1052"/>
          <p:cNvSpPr>
            <a:spLocks noChangeArrowheads="1"/>
          </p:cNvSpPr>
          <p:nvPr/>
        </p:nvSpPr>
        <p:spPr bwMode="auto">
          <a:xfrm>
            <a:off x="7848600" y="25146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22" name="AutoShape 1054"/>
          <p:cNvSpPr>
            <a:spLocks noChangeArrowheads="1"/>
          </p:cNvSpPr>
          <p:nvPr/>
        </p:nvSpPr>
        <p:spPr bwMode="auto">
          <a:xfrm>
            <a:off x="6934200" y="2209800"/>
            <a:ext cx="457200" cy="7620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26" name="Line 1058"/>
          <p:cNvSpPr>
            <a:spLocks noChangeShapeType="1"/>
          </p:cNvSpPr>
          <p:nvPr/>
        </p:nvSpPr>
        <p:spPr bwMode="auto">
          <a:xfrm flipH="1" flipV="1">
            <a:off x="7162800" y="1828800"/>
            <a:ext cx="152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7" name="Line 1059"/>
          <p:cNvSpPr>
            <a:spLocks noChangeShapeType="1"/>
          </p:cNvSpPr>
          <p:nvPr/>
        </p:nvSpPr>
        <p:spPr bwMode="auto">
          <a:xfrm flipH="1">
            <a:off x="5867400" y="2590800"/>
            <a:ext cx="106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8" name="Line 1060"/>
          <p:cNvSpPr>
            <a:spLocks noChangeShapeType="1"/>
          </p:cNvSpPr>
          <p:nvPr/>
        </p:nvSpPr>
        <p:spPr bwMode="auto">
          <a:xfrm flipH="1">
            <a:off x="6400800" y="2819400"/>
            <a:ext cx="6096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9" name="Line 1061"/>
          <p:cNvSpPr>
            <a:spLocks noChangeShapeType="1"/>
          </p:cNvSpPr>
          <p:nvPr/>
        </p:nvSpPr>
        <p:spPr bwMode="auto">
          <a:xfrm flipH="1" flipV="1">
            <a:off x="6477000" y="1828800"/>
            <a:ext cx="6096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0" name="Line 1062"/>
          <p:cNvSpPr>
            <a:spLocks noChangeShapeType="1"/>
          </p:cNvSpPr>
          <p:nvPr/>
        </p:nvSpPr>
        <p:spPr bwMode="auto">
          <a:xfrm>
            <a:off x="7315200" y="30480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1" name="Line 1063"/>
          <p:cNvSpPr>
            <a:spLocks noChangeShapeType="1"/>
          </p:cNvSpPr>
          <p:nvPr/>
        </p:nvSpPr>
        <p:spPr bwMode="auto">
          <a:xfrm flipH="1" flipV="1">
            <a:off x="6248400" y="2133600"/>
            <a:ext cx="6858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2" name="Line 1064"/>
          <p:cNvSpPr>
            <a:spLocks noChangeShapeType="1"/>
          </p:cNvSpPr>
          <p:nvPr/>
        </p:nvSpPr>
        <p:spPr bwMode="auto">
          <a:xfrm flipH="1">
            <a:off x="6172200" y="2667000"/>
            <a:ext cx="762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3" name="Line 1065"/>
          <p:cNvSpPr>
            <a:spLocks noChangeShapeType="1"/>
          </p:cNvSpPr>
          <p:nvPr/>
        </p:nvSpPr>
        <p:spPr bwMode="auto">
          <a:xfrm flipH="1">
            <a:off x="6858000" y="2895600"/>
            <a:ext cx="2286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4" name="Rectangle 1066"/>
          <p:cNvSpPr>
            <a:spLocks noChangeArrowheads="1"/>
          </p:cNvSpPr>
          <p:nvPr/>
        </p:nvSpPr>
        <p:spPr bwMode="auto">
          <a:xfrm>
            <a:off x="2895600" y="1905000"/>
            <a:ext cx="762000" cy="381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sp>
        <p:nvSpPr>
          <p:cNvPr id="33835" name="Rectangle 1067"/>
          <p:cNvSpPr>
            <a:spLocks noChangeArrowheads="1"/>
          </p:cNvSpPr>
          <p:nvPr/>
        </p:nvSpPr>
        <p:spPr bwMode="auto">
          <a:xfrm>
            <a:off x="2971800" y="4191000"/>
            <a:ext cx="762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36" name="Rectangle 1068"/>
          <p:cNvSpPr>
            <a:spLocks noChangeArrowheads="1"/>
          </p:cNvSpPr>
          <p:nvPr/>
        </p:nvSpPr>
        <p:spPr bwMode="auto">
          <a:xfrm>
            <a:off x="7924800" y="16764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37" name="Text Box 1069"/>
          <p:cNvSpPr txBox="1">
            <a:spLocks noChangeArrowheads="1"/>
          </p:cNvSpPr>
          <p:nvPr/>
        </p:nvSpPr>
        <p:spPr bwMode="auto">
          <a:xfrm>
            <a:off x="2971800" y="2514600"/>
            <a:ext cx="3048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>
                <a:latin typeface="Arial Black" pitchFamily="34" charset="0"/>
              </a:rPr>
              <a:t>Основа цветка – круг</a:t>
            </a:r>
          </a:p>
          <a:p>
            <a:pPr algn="l">
              <a:spcBef>
                <a:spcPct val="50000"/>
              </a:spcBef>
            </a:pPr>
            <a:endParaRPr lang="ru-RU" sz="2000">
              <a:latin typeface="Arial Black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ru-RU" sz="2000">
                <a:latin typeface="Arial Black" pitchFamily="34" charset="0"/>
              </a:rPr>
              <a:t>                    Оживка</a:t>
            </a:r>
          </a:p>
        </p:txBody>
      </p:sp>
      <p:sp>
        <p:nvSpPr>
          <p:cNvPr id="33838" name="Text Box 1070"/>
          <p:cNvSpPr txBox="1">
            <a:spLocks noChangeArrowheads="1"/>
          </p:cNvSpPr>
          <p:nvPr/>
        </p:nvSpPr>
        <p:spPr bwMode="auto">
          <a:xfrm>
            <a:off x="3048000" y="4648200"/>
            <a:ext cx="2286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ru-RU" sz="2000">
                <a:latin typeface="Arial Black" pitchFamily="34" charset="0"/>
              </a:rPr>
              <a:t>Сердцевина    - круг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ru-RU" sz="2000">
              <a:latin typeface="Arial Black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ru-RU" sz="2000">
                <a:latin typeface="Arial Black" pitchFamily="34" charset="0"/>
              </a:rPr>
              <a:t>     Лепестки - серпики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8" grpId="0" autoUpdateAnimBg="0"/>
      <p:bldP spid="33799" grpId="0" animBg="1"/>
      <p:bldP spid="33801" grpId="0" animBg="1"/>
      <p:bldP spid="33802" grpId="0" animBg="1"/>
      <p:bldP spid="33803" grpId="0" animBg="1" autoUpdateAnimBg="0"/>
      <p:bldP spid="33804" grpId="0" animBg="1"/>
      <p:bldP spid="33805" grpId="0" animBg="1"/>
      <p:bldP spid="33806" grpId="0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7" grpId="0" animBg="1"/>
      <p:bldP spid="33818" grpId="0" animBg="1"/>
      <p:bldP spid="33819" grpId="0" animBg="1"/>
      <p:bldP spid="33820" grpId="0" animBg="1"/>
      <p:bldP spid="33822" grpId="0" animBg="1"/>
      <p:bldP spid="33826" grpId="0" animBg="1"/>
      <p:bldP spid="33827" grpId="0" animBg="1"/>
      <p:bldP spid="33828" grpId="0" animBg="1"/>
      <p:bldP spid="33829" grpId="0" animBg="1"/>
      <p:bldP spid="33830" grpId="0" animBg="1"/>
      <p:bldP spid="33831" grpId="0" animBg="1"/>
      <p:bldP spid="33832" grpId="0" animBg="1"/>
      <p:bldP spid="33833" grpId="0" animBg="1"/>
      <p:bldP spid="33834" grpId="0" animBg="1" autoUpdateAnimBg="0"/>
      <p:bldP spid="33835" grpId="0" animBg="1"/>
      <p:bldP spid="33836" grpId="0" animBg="1"/>
      <p:bldP spid="33837" grpId="0" autoUpdateAnimBg="0"/>
      <p:bldP spid="33838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</TotalTime>
  <Words>407</Words>
  <PresentationFormat>Экран (4:3)</PresentationFormat>
  <Paragraphs>85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народные промыслы   Городецкая роспись</vt:lpstr>
      <vt:lpstr>Что узнаем на уроке?     Где зародилась городецкая роспись     Основные мотивы      Техника росписи     Развитие промысла </vt:lpstr>
      <vt:lpstr>Чему научимся на уроке ?     Составлять композицию      делать подмалевок      рисовать птицу      делать оживку </vt:lpstr>
      <vt:lpstr>Ожидаемый результат</vt:lpstr>
      <vt:lpstr>Историческая страничка</vt:lpstr>
      <vt:lpstr>Основные мотивы</vt:lpstr>
      <vt:lpstr>Элементы росписи</vt:lpstr>
      <vt:lpstr>Розан</vt:lpstr>
      <vt:lpstr>Купавка</vt:lpstr>
      <vt:lpstr>Композиция</vt:lpstr>
      <vt:lpstr> Композиция практическая работа </vt:lpstr>
      <vt:lpstr>Оживка (украшение) </vt:lpstr>
      <vt:lpstr>Птица</vt:lpstr>
      <vt:lpstr>Слайд 14</vt:lpstr>
      <vt:lpstr>Конь</vt:lpstr>
      <vt:lpstr>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Городецкие мастера не знали законов перспективы, поэтому их рисунки были плоскими. Но их работы всегда отличались удивительной лёгкостью и прозрачностью.</vt:lpstr>
      <vt:lpstr>Творческих  вам  успехов!</vt:lpstr>
      <vt:lpstr>Проверь свои знания !</vt:lpstr>
      <vt:lpstr>А)В какой области зародилась и развилась городецкая роспись ? </vt:lpstr>
      <vt:lpstr> Б) Какой элемент не используется в городецкой  росписи ?</vt:lpstr>
      <vt:lpstr>В) Какие мотивы использовались в городецкой росписи ?</vt:lpstr>
      <vt:lpstr>Молодцы !</vt:lpstr>
      <vt:lpstr>Слайд 23</vt:lpstr>
      <vt:lpstr>выставка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  Городецкая роспись</dc:title>
  <cp:lastModifiedBy>директор</cp:lastModifiedBy>
  <cp:revision>31</cp:revision>
  <dcterms:modified xsi:type="dcterms:W3CDTF">2009-02-14T08:28:51Z</dcterms:modified>
</cp:coreProperties>
</file>